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0"/>
  </p:notesMasterIdLst>
  <p:sldIdLst>
    <p:sldId id="256" r:id="rId2"/>
    <p:sldId id="307" r:id="rId3"/>
    <p:sldId id="351" r:id="rId4"/>
    <p:sldId id="308" r:id="rId5"/>
    <p:sldId id="362" r:id="rId6"/>
    <p:sldId id="316" r:id="rId7"/>
    <p:sldId id="353" r:id="rId8"/>
    <p:sldId id="35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44" autoAdjust="0"/>
  </p:normalViewPr>
  <p:slideViewPr>
    <p:cSldViewPr>
      <p:cViewPr varScale="1">
        <p:scale>
          <a:sx n="68" d="100"/>
          <a:sy n="68" d="100"/>
        </p:scale>
        <p:origin x="1230" y="6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BC8FDE-5F7B-460A-AEC2-0D7C0C448717}" type="datetimeFigureOut">
              <a:rPr lang="en-US" smtClean="0"/>
              <a:pPr/>
              <a:t>9/9/2014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473FED-6EF4-44E4-BF95-A3741D128B4C}" type="slidenum">
              <a:rPr lang="en-US" smtClean="0"/>
              <a:pPr/>
              <a:t>‹#›</a:t>
            </a:fld>
            <a:endParaRPr lang="en-US"/>
          </a:p>
        </p:txBody>
      </p:sp>
    </p:spTree>
    <p:extLst>
      <p:ext uri="{BB962C8B-B14F-4D97-AF65-F5344CB8AC3E}">
        <p14:creationId xmlns:p14="http://schemas.microsoft.com/office/powerpoint/2010/main" val="6832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F7D0F8-7260-481C-8D6A-5B61F431F4F6}" type="slidenum">
              <a:rPr lang="en-US"/>
              <a:pPr/>
              <a:t>4</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0224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73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1024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1A4E85F-E02B-EE4B-AE5A-3B806AF00889}" type="slidenum">
              <a:rPr lang="en-US" sz="1200">
                <a:solidFill>
                  <a:srgbClr val="000000"/>
                </a:solidFill>
                <a:latin typeface="Calibri" charset="0"/>
              </a:rPr>
              <a:pPr eaLnBrk="1" hangingPunct="1"/>
              <a:t>8</a:t>
            </a:fld>
            <a:endParaRPr lang="en-US" sz="1200">
              <a:solidFill>
                <a:srgbClr val="000000"/>
              </a:solidFill>
              <a:latin typeface="Calibri" charset="0"/>
            </a:endParaRPr>
          </a:p>
        </p:txBody>
      </p:sp>
      <p:sp>
        <p:nvSpPr>
          <p:cNvPr id="102404" name="Date Placeholder 4"/>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solidFill>
                  <a:srgbClr val="000000"/>
                </a:solidFill>
                <a:latin typeface="Calibri" charset="0"/>
                <a:cs typeface="MS PGothic" charset="0"/>
              </a:rPr>
              <a:t>2013-04-16</a:t>
            </a:r>
          </a:p>
        </p:txBody>
      </p:sp>
      <p:sp>
        <p:nvSpPr>
          <p:cNvPr id="102405" name="Header Placeholder 5"/>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solidFill>
                  <a:srgbClr val="000000"/>
                </a:solidFill>
                <a:latin typeface="Calibri" charset="0"/>
                <a:cs typeface="MS PGothic" charset="0"/>
              </a:rPr>
              <a:t>CoRP All-Hands Meeting</a:t>
            </a:r>
          </a:p>
        </p:txBody>
      </p:sp>
    </p:spTree>
    <p:extLst>
      <p:ext uri="{BB962C8B-B14F-4D97-AF65-F5344CB8AC3E}">
        <p14:creationId xmlns:p14="http://schemas.microsoft.com/office/powerpoint/2010/main" val="2520987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9B68379-81C1-4FA1-AEC4-13E7277570EC}" type="datetime1">
              <a:rPr lang="en-US" smtClean="0"/>
              <a:pPr/>
              <a:t>9/9/2014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9AF97E1-761F-4101-B78A-E5D3B9F44A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02698F-6A9C-480C-BB03-D7A194D74D87}" type="datetime1">
              <a:rPr lang="en-US" smtClean="0"/>
              <a:pPr/>
              <a:t>9/9/2014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9AF97E1-761F-4101-B78A-E5D3B9F44A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278C10-78F2-4490-B688-0EECAAE8028E}" type="datetime1">
              <a:rPr lang="en-US" smtClean="0"/>
              <a:pPr/>
              <a:t>9/9/2014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9AF97E1-761F-4101-B78A-E5D3B9F44AF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0" y="914400"/>
            <a:ext cx="44958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44958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0" y="3771900"/>
            <a:ext cx="44958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71900"/>
            <a:ext cx="44958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686800" y="6534150"/>
            <a:ext cx="457200" cy="323850"/>
          </a:xfrm>
        </p:spPr>
        <p:txBody>
          <a:bodyPr/>
          <a:lstStyle>
            <a:lvl1pPr>
              <a:defRPr/>
            </a:lvl1pPr>
          </a:lstStyle>
          <a:p>
            <a:fld id="{60D90108-1056-48FF-9B8E-A193377DAC3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AD4785-99B4-4C3A-BAEA-A469DE4E7469}" type="datetime1">
              <a:rPr lang="en-US" smtClean="0"/>
              <a:pPr/>
              <a:t>9/9/2014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9AF97E1-761F-4101-B78A-E5D3B9F44AF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DDFAE12-C20B-40E9-84F2-87FDF269696B}" type="datetime1">
              <a:rPr lang="en-US" smtClean="0"/>
              <a:pPr/>
              <a:t>9/9/2014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9AF97E1-761F-4101-B78A-E5D3B9F44AF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D4299F-7F8F-48D6-AE21-78521FC5DB28}" type="datetime1">
              <a:rPr lang="en-US" smtClean="0"/>
              <a:pPr/>
              <a:t>9/9/2014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9AF97E1-761F-4101-B78A-E5D3B9F44AF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FA490D2-7F03-433D-A25F-677CE6DC41E6}" type="datetime1">
              <a:rPr lang="en-US" smtClean="0"/>
              <a:pPr/>
              <a:t>9/9/2014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9AF97E1-761F-4101-B78A-E5D3B9F44AF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0D56E71-088E-4FDF-B44B-1E64B87E3133}" type="datetime1">
              <a:rPr lang="en-US" smtClean="0"/>
              <a:pPr/>
              <a:t>9/9/2014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9AF97E1-761F-4101-B78A-E5D3B9F44AF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E646F03-4868-432A-91DC-30B5507DB801}" type="datetime1">
              <a:rPr lang="en-US" smtClean="0"/>
              <a:pPr/>
              <a:t>9/9/2014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9AF97E1-761F-4101-B78A-E5D3B9F44A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BF28BFA-1946-4891-B720-DD5AD7DEAF38}" type="datetime1">
              <a:rPr lang="en-US" smtClean="0"/>
              <a:pPr/>
              <a:t>9/9/2014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9AF97E1-761F-4101-B78A-E5D3B9F44AF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934A80B-29D1-4E9D-9076-08CAD6CCFFA2}" type="datetime1">
              <a:rPr lang="en-US" smtClean="0"/>
              <a:pPr/>
              <a:t>9/9/2014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9AF97E1-761F-4101-B78A-E5D3B9F44AF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E46675E-B454-4990-9C3B-45AF48C3E1E4}" type="datetime1">
              <a:rPr lang="en-US" smtClean="0"/>
              <a:pPr/>
              <a:t>9/9/2014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9AF97E1-761F-4101-B78A-E5D3B9F44A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NESDIS Cooperative Research Program</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Ingrid </a:t>
            </a:r>
            <a:r>
              <a:rPr lang="en-US" dirty="0" err="1" smtClean="0"/>
              <a:t>Guch</a:t>
            </a:r>
            <a:r>
              <a:rPr lang="en-US" dirty="0" smtClean="0"/>
              <a:t> </a:t>
            </a:r>
          </a:p>
          <a:p>
            <a:r>
              <a:rPr lang="en-US" dirty="0" smtClean="0"/>
              <a:t>Ingrid.Guch@noaa.gov</a:t>
            </a:r>
          </a:p>
          <a:p>
            <a:r>
              <a:rPr lang="en-US" dirty="0" smtClean="0"/>
              <a:t>Director, NESDIS/STAR Cooperative Research Program</a:t>
            </a:r>
            <a:endParaRPr lang="en-US" dirty="0"/>
          </a:p>
        </p:txBody>
      </p:sp>
      <p:sp>
        <p:nvSpPr>
          <p:cNvPr id="7" name="Slide Number Placeholder 6"/>
          <p:cNvSpPr>
            <a:spLocks noGrp="1"/>
          </p:cNvSpPr>
          <p:nvPr>
            <p:ph type="sldNum" sz="quarter" idx="12"/>
          </p:nvPr>
        </p:nvSpPr>
        <p:spPr/>
        <p:txBody>
          <a:bodyPr/>
          <a:lstStyle/>
          <a:p>
            <a:fld id="{89AF97E1-761F-4101-B78A-E5D3B9F44AF8}" type="slidenum">
              <a:rPr lang="en-US" smtClean="0"/>
              <a:pPr/>
              <a:t>1</a:t>
            </a:fld>
            <a:endParaRPr lang="en-US"/>
          </a:p>
        </p:txBody>
      </p:sp>
      <p:pic>
        <p:nvPicPr>
          <p:cNvPr id="54280" name="Picture 8"/>
          <p:cNvPicPr>
            <a:picLocks noChangeAspect="1" noChangeArrowheads="1"/>
          </p:cNvPicPr>
          <p:nvPr/>
        </p:nvPicPr>
        <p:blipFill>
          <a:blip r:embed="rId2" cstate="print"/>
          <a:srcRect/>
          <a:stretch>
            <a:fillRect/>
          </a:stretch>
        </p:blipFill>
        <p:spPr bwMode="auto">
          <a:xfrm>
            <a:off x="7620000" y="5943600"/>
            <a:ext cx="9906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The Cooperative Research Program (</a:t>
            </a:r>
            <a:r>
              <a:rPr lang="en-US" dirty="0" err="1" smtClean="0"/>
              <a:t>CoRP</a:t>
            </a:r>
            <a:r>
              <a:rPr lang="en-US" dirty="0" smtClean="0"/>
              <a:t>) of NESDIS' Center for Satellite Applications and Research (STAR) manages a coast-to-coast research coalition of the federal government and universities. </a:t>
            </a:r>
          </a:p>
          <a:p>
            <a:r>
              <a:rPr lang="en-US" dirty="0" err="1" smtClean="0"/>
              <a:t>CoRP's</a:t>
            </a:r>
            <a:r>
              <a:rPr lang="en-US" dirty="0" smtClean="0"/>
              <a:t> branches, Institutes and its Center work together on remote sensing of the environment in key focus areas:</a:t>
            </a:r>
          </a:p>
          <a:p>
            <a:pPr lvl="1"/>
            <a:r>
              <a:rPr lang="en-US" dirty="0" smtClean="0"/>
              <a:t>Algorithms, products and applications for satellite data</a:t>
            </a:r>
          </a:p>
          <a:p>
            <a:pPr lvl="1"/>
            <a:r>
              <a:rPr lang="en-US" dirty="0" smtClean="0"/>
              <a:t>Observation simulations</a:t>
            </a:r>
          </a:p>
          <a:p>
            <a:pPr lvl="1"/>
            <a:r>
              <a:rPr lang="en-US" dirty="0" smtClean="0"/>
              <a:t>Calibration, </a:t>
            </a:r>
            <a:r>
              <a:rPr lang="en-US" dirty="0" err="1" smtClean="0"/>
              <a:t>intercalibration</a:t>
            </a:r>
            <a:r>
              <a:rPr lang="en-US" dirty="0" smtClean="0"/>
              <a:t> and validation of satellite data</a:t>
            </a:r>
          </a:p>
          <a:p>
            <a:pPr lvl="1"/>
            <a:r>
              <a:rPr lang="en-US" dirty="0" smtClean="0"/>
              <a:t>Observing system design</a:t>
            </a:r>
          </a:p>
        </p:txBody>
      </p:sp>
      <p:sp>
        <p:nvSpPr>
          <p:cNvPr id="5" name="Slide Number Placeholder 4"/>
          <p:cNvSpPr>
            <a:spLocks noGrp="1"/>
          </p:cNvSpPr>
          <p:nvPr>
            <p:ph type="sldNum" sz="quarter" idx="12"/>
          </p:nvPr>
        </p:nvSpPr>
        <p:spPr/>
        <p:txBody>
          <a:bodyPr/>
          <a:lstStyle/>
          <a:p>
            <a:fld id="{89AF97E1-761F-4101-B78A-E5D3B9F44AF8}" type="slidenum">
              <a:rPr lang="en-US" smtClean="0"/>
              <a:pPr/>
              <a:t>2</a:t>
            </a:fld>
            <a:endParaRPr lang="en-US"/>
          </a:p>
        </p:txBody>
      </p:sp>
      <p:sp>
        <p:nvSpPr>
          <p:cNvPr id="2" name="Title 1"/>
          <p:cNvSpPr>
            <a:spLocks noGrp="1"/>
          </p:cNvSpPr>
          <p:nvPr>
            <p:ph type="title"/>
          </p:nvPr>
        </p:nvSpPr>
        <p:spPr/>
        <p:txBody>
          <a:bodyPr/>
          <a:lstStyle/>
          <a:p>
            <a:r>
              <a:rPr lang="en-US" dirty="0" smtClean="0"/>
              <a:t>Cooperative </a:t>
            </a:r>
            <a:r>
              <a:rPr lang="en-US" dirty="0" err="1" smtClean="0"/>
              <a:t>Resarch</a:t>
            </a:r>
            <a:r>
              <a:rPr lang="en-US" dirty="0" smtClean="0"/>
              <a:t> Program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Encourage, and are a part of, federal/academic partnerships</a:t>
            </a:r>
          </a:p>
          <a:p>
            <a:pPr lvl="1"/>
            <a:r>
              <a:rPr lang="en-US" dirty="0" smtClean="0"/>
              <a:t>We have a mix of projects – some are higher risk and some are lower risk, all stages can benefit from federal/academic partnerships</a:t>
            </a:r>
          </a:p>
          <a:p>
            <a:pPr lvl="2"/>
            <a:r>
              <a:rPr lang="en-US" dirty="0" smtClean="0"/>
              <a:t>Common opinion is that all of our projects should be “cutting edge” since we are with academia.  However, it is important that some projects are R2O (lower risk) so that the pathway is “well lit” as the cutting edge projects mature</a:t>
            </a:r>
          </a:p>
          <a:p>
            <a:r>
              <a:rPr lang="en-US" dirty="0" smtClean="0"/>
              <a:t>Answer questions about federal/academic partnerships</a:t>
            </a:r>
          </a:p>
          <a:p>
            <a:r>
              <a:rPr lang="en-US" dirty="0" smtClean="0"/>
              <a:t>Help CI/CREST employees understand NOAA and vice versa</a:t>
            </a:r>
            <a:endParaRPr lang="en-US" dirty="0"/>
          </a:p>
        </p:txBody>
      </p:sp>
      <p:sp>
        <p:nvSpPr>
          <p:cNvPr id="5" name="Slide Number Placeholder 4"/>
          <p:cNvSpPr>
            <a:spLocks noGrp="1"/>
          </p:cNvSpPr>
          <p:nvPr>
            <p:ph type="sldNum" sz="quarter" idx="12"/>
          </p:nvPr>
        </p:nvSpPr>
        <p:spPr/>
        <p:txBody>
          <a:bodyPr/>
          <a:lstStyle/>
          <a:p>
            <a:fld id="{89AF97E1-761F-4101-B78A-E5D3B9F44AF8}" type="slidenum">
              <a:rPr lang="en-US" smtClean="0"/>
              <a:pPr/>
              <a:t>3</a:t>
            </a:fld>
            <a:endParaRPr lang="en-US"/>
          </a:p>
        </p:txBody>
      </p:sp>
      <p:sp>
        <p:nvSpPr>
          <p:cNvPr id="2" name="Title 1"/>
          <p:cNvSpPr>
            <a:spLocks noGrp="1"/>
          </p:cNvSpPr>
          <p:nvPr>
            <p:ph type="title"/>
          </p:nvPr>
        </p:nvSpPr>
        <p:spPr/>
        <p:txBody>
          <a:bodyPr/>
          <a:lstStyle/>
          <a:p>
            <a:r>
              <a:rPr lang="en-US" dirty="0" smtClean="0"/>
              <a:t>What we do</a:t>
            </a:r>
            <a:endParaRPr lang="en-US"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sz="quarter"/>
          </p:nvPr>
        </p:nvSpPr>
        <p:spPr>
          <a:xfrm>
            <a:off x="0" y="152400"/>
            <a:ext cx="9144000" cy="609600"/>
          </a:xfrm>
        </p:spPr>
        <p:txBody>
          <a:bodyPr>
            <a:normAutofit fontScale="90000"/>
          </a:bodyPr>
          <a:lstStyle/>
          <a:p>
            <a:r>
              <a:rPr lang="en-US" sz="2800" dirty="0"/>
              <a:t>NESDIS Cooperative Institute </a:t>
            </a:r>
            <a:r>
              <a:rPr lang="en-US" sz="2800" dirty="0" smtClean="0"/>
              <a:t>and science center</a:t>
            </a:r>
            <a:r>
              <a:rPr lang="en-US" sz="2800" dirty="0"/>
              <a:t/>
            </a:r>
            <a:br>
              <a:rPr lang="en-US" sz="2800" dirty="0"/>
            </a:br>
            <a:r>
              <a:rPr lang="en-US" sz="2800" dirty="0"/>
              <a:t>Research Themes</a:t>
            </a:r>
          </a:p>
        </p:txBody>
      </p:sp>
      <p:sp>
        <p:nvSpPr>
          <p:cNvPr id="193539" name="Rectangle 3"/>
          <p:cNvSpPr>
            <a:spLocks noGrp="1" noChangeArrowheads="1"/>
          </p:cNvSpPr>
          <p:nvPr>
            <p:ph sz="quarter" idx="1"/>
          </p:nvPr>
        </p:nvSpPr>
        <p:spPr>
          <a:xfrm>
            <a:off x="228600" y="3200400"/>
            <a:ext cx="4495800" cy="2895600"/>
          </a:xfrm>
        </p:spPr>
        <p:txBody>
          <a:bodyPr>
            <a:normAutofit/>
          </a:bodyPr>
          <a:lstStyle/>
          <a:p>
            <a:pPr>
              <a:buFontTx/>
              <a:buNone/>
            </a:pPr>
            <a:r>
              <a:rPr lang="en-US" sz="1400" b="1" u="sng" dirty="0">
                <a:solidFill>
                  <a:schemeClr val="hlink"/>
                </a:solidFill>
              </a:rPr>
              <a:t>CIMSS</a:t>
            </a:r>
            <a:r>
              <a:rPr lang="en-US" sz="1400" b="1" dirty="0">
                <a:solidFill>
                  <a:schemeClr val="hlink"/>
                </a:solidFill>
              </a:rPr>
              <a:t> (Cooperative Institute for Meteorological</a:t>
            </a:r>
          </a:p>
          <a:p>
            <a:pPr algn="ctr">
              <a:buFontTx/>
              <a:buNone/>
            </a:pPr>
            <a:r>
              <a:rPr lang="en-US" sz="1400" b="1" dirty="0">
                <a:solidFill>
                  <a:schemeClr val="hlink"/>
                </a:solidFill>
              </a:rPr>
              <a:t>Satellite Studies)</a:t>
            </a:r>
            <a:r>
              <a:rPr lang="en-US" sz="1400" b="1" dirty="0">
                <a:solidFill>
                  <a:srgbClr val="FFFFCC"/>
                </a:solidFill>
              </a:rPr>
              <a:t> </a:t>
            </a:r>
          </a:p>
          <a:p>
            <a:pPr algn="ctr">
              <a:buFontTx/>
              <a:buNone/>
            </a:pPr>
            <a:r>
              <a:rPr lang="en-US" sz="1400" b="1" dirty="0">
                <a:solidFill>
                  <a:schemeClr val="tx2"/>
                </a:solidFill>
              </a:rPr>
              <a:t>University of Wisconsin-Madison</a:t>
            </a:r>
            <a:endParaRPr lang="en-US" sz="1400" b="1" dirty="0">
              <a:solidFill>
                <a:srgbClr val="6600CC"/>
              </a:solidFill>
            </a:endParaRPr>
          </a:p>
          <a:p>
            <a:endParaRPr lang="en-US" sz="1400" b="1" dirty="0">
              <a:solidFill>
                <a:srgbClr val="990033"/>
              </a:solidFill>
            </a:endParaRPr>
          </a:p>
          <a:p>
            <a:endParaRPr lang="en-US" sz="1400" b="1" dirty="0">
              <a:solidFill>
                <a:srgbClr val="990033"/>
              </a:solidFill>
            </a:endParaRPr>
          </a:p>
          <a:p>
            <a:r>
              <a:rPr lang="en-US" sz="1200" b="1" dirty="0" smtClean="0"/>
              <a:t>Environmental Models and Data Assimilation</a:t>
            </a:r>
          </a:p>
          <a:p>
            <a:pPr>
              <a:buClr>
                <a:schemeClr val="tx1"/>
              </a:buClr>
            </a:pPr>
            <a:r>
              <a:rPr lang="en-US" sz="1200" b="1" dirty="0" smtClean="0"/>
              <a:t>Satellite Meteorology Research and Applications</a:t>
            </a:r>
          </a:p>
          <a:p>
            <a:pPr>
              <a:buClr>
                <a:schemeClr val="tx1"/>
              </a:buClr>
            </a:pPr>
            <a:r>
              <a:rPr lang="en-US" sz="1200" b="1" dirty="0" smtClean="0"/>
              <a:t>Satellite Sensors and Techniques</a:t>
            </a:r>
          </a:p>
          <a:p>
            <a:pPr>
              <a:buClr>
                <a:schemeClr val="tx1"/>
              </a:buClr>
            </a:pPr>
            <a:r>
              <a:rPr lang="en-US" sz="1200" b="1" dirty="0" smtClean="0"/>
              <a:t>Education</a:t>
            </a:r>
            <a:r>
              <a:rPr lang="en-US" sz="1200" b="1" dirty="0"/>
              <a:t>, training &amp; outreach</a:t>
            </a:r>
          </a:p>
          <a:p>
            <a:pPr>
              <a:buFontTx/>
              <a:buNone/>
            </a:pPr>
            <a:endParaRPr lang="en-US" sz="1200" b="1" dirty="0">
              <a:solidFill>
                <a:srgbClr val="000000"/>
              </a:solidFill>
            </a:endParaRPr>
          </a:p>
        </p:txBody>
      </p:sp>
      <p:pic>
        <p:nvPicPr>
          <p:cNvPr id="18" name="Picture 2" descr="C:\Documents and Settings\Shakila Merchant\My Documents\Backup\PHOTO GALLERY\2010\LISCO-Fields\IMG_1145.jpg"/>
          <p:cNvPicPr>
            <a:picLocks noGrp="1" noChangeAspect="1" noChangeArrowheads="1"/>
          </p:cNvPicPr>
          <p:nvPr>
            <p:ph sz="quarter" idx="2"/>
          </p:nvPr>
        </p:nvPicPr>
        <p:blipFill>
          <a:blip r:embed="rId4" cstate="print"/>
          <a:stretch>
            <a:fillRect/>
          </a:stretch>
        </p:blipFill>
        <p:spPr bwMode="auto">
          <a:xfrm>
            <a:off x="4343400" y="1295400"/>
            <a:ext cx="1066292" cy="800064"/>
          </a:xfrm>
          <a:prstGeom prst="rect">
            <a:avLst/>
          </a:prstGeom>
          <a:ln>
            <a:noFill/>
          </a:ln>
          <a:effectLst>
            <a:softEdge rad="127000"/>
          </a:effectLst>
        </p:spPr>
      </p:pic>
      <p:sp>
        <p:nvSpPr>
          <p:cNvPr id="10" name="Rectangle 4"/>
          <p:cNvSpPr>
            <a:spLocks noGrp="1" noChangeArrowheads="1"/>
          </p:cNvSpPr>
          <p:nvPr>
            <p:ph sz="quarter" idx="3"/>
          </p:nvPr>
        </p:nvSpPr>
        <p:spPr>
          <a:xfrm>
            <a:off x="4495800" y="990600"/>
            <a:ext cx="4495800" cy="2133600"/>
          </a:xfrm>
        </p:spPr>
        <p:txBody>
          <a:bodyPr>
            <a:normAutofit lnSpcReduction="10000"/>
          </a:bodyPr>
          <a:lstStyle/>
          <a:p>
            <a:pPr algn="ctr">
              <a:buFontTx/>
              <a:buNone/>
            </a:pPr>
            <a:r>
              <a:rPr lang="en-US" sz="1400" b="1" u="sng" dirty="0" smtClean="0">
                <a:solidFill>
                  <a:schemeClr val="hlink"/>
                </a:solidFill>
              </a:rPr>
              <a:t>CREST</a:t>
            </a:r>
            <a:r>
              <a:rPr lang="en-US" sz="1400" b="1" dirty="0" smtClean="0">
                <a:solidFill>
                  <a:schemeClr val="hlink"/>
                </a:solidFill>
              </a:rPr>
              <a:t> </a:t>
            </a:r>
            <a:r>
              <a:rPr lang="en-US" sz="1400" b="1" dirty="0">
                <a:solidFill>
                  <a:schemeClr val="hlink"/>
                </a:solidFill>
              </a:rPr>
              <a:t>(</a:t>
            </a:r>
            <a:r>
              <a:rPr lang="en-US" sz="1400" b="1" dirty="0" smtClean="0">
                <a:solidFill>
                  <a:schemeClr val="hlink"/>
                </a:solidFill>
              </a:rPr>
              <a:t>Cooperative Remote Sensing Science &amp; Technology Center)</a:t>
            </a:r>
            <a:endParaRPr lang="en-US" sz="1400" b="1" dirty="0">
              <a:solidFill>
                <a:srgbClr val="FFFFCC"/>
              </a:solidFill>
            </a:endParaRPr>
          </a:p>
          <a:p>
            <a:pPr algn="ctr">
              <a:buFontTx/>
              <a:buNone/>
            </a:pPr>
            <a:r>
              <a:rPr lang="en-US" sz="1400" b="1" dirty="0" smtClean="0">
                <a:solidFill>
                  <a:schemeClr val="tx2"/>
                </a:solidFill>
              </a:rPr>
              <a:t>City College New York</a:t>
            </a:r>
            <a:endParaRPr lang="en-US" sz="1400" b="1" dirty="0">
              <a:solidFill>
                <a:srgbClr val="6600CC"/>
              </a:solidFill>
            </a:endParaRPr>
          </a:p>
          <a:p>
            <a:pPr algn="ctr">
              <a:buNone/>
            </a:pPr>
            <a:r>
              <a:rPr lang="en-US" sz="900" b="1" dirty="0" smtClean="0"/>
              <a:t>(Host NOAA Line Office is Office of Education)</a:t>
            </a:r>
          </a:p>
          <a:p>
            <a:pPr algn="ctr">
              <a:buFontTx/>
              <a:buNone/>
            </a:pPr>
            <a:endParaRPr lang="en-US" sz="1400" b="1" dirty="0">
              <a:solidFill>
                <a:srgbClr val="6600FF"/>
              </a:solidFill>
            </a:endParaRPr>
          </a:p>
          <a:p>
            <a:pPr>
              <a:buClr>
                <a:schemeClr val="tx1"/>
              </a:buClr>
            </a:pPr>
            <a:r>
              <a:rPr lang="en-US" sz="1200" b="1" dirty="0" smtClean="0"/>
              <a:t>Climate</a:t>
            </a:r>
            <a:endParaRPr lang="en-US" sz="1200" b="1" dirty="0"/>
          </a:p>
          <a:p>
            <a:pPr>
              <a:buClr>
                <a:schemeClr val="tx1"/>
              </a:buClr>
            </a:pPr>
            <a:r>
              <a:rPr lang="en-US" sz="1200" b="1" dirty="0" smtClean="0"/>
              <a:t>Atmosphere and Weather</a:t>
            </a:r>
            <a:endParaRPr lang="en-US" sz="1200" b="1" dirty="0"/>
          </a:p>
          <a:p>
            <a:pPr>
              <a:buClr>
                <a:schemeClr val="tx1"/>
              </a:buClr>
            </a:pPr>
            <a:r>
              <a:rPr lang="en-US" sz="1200" b="1" dirty="0" smtClean="0"/>
              <a:t>Land Processes and Water Resources</a:t>
            </a:r>
          </a:p>
          <a:p>
            <a:pPr>
              <a:buClr>
                <a:schemeClr val="tx1"/>
              </a:buClr>
            </a:pPr>
            <a:r>
              <a:rPr lang="en-US" sz="1200" b="1" dirty="0" smtClean="0">
                <a:solidFill>
                  <a:srgbClr val="000000"/>
                </a:solidFill>
              </a:rPr>
              <a:t>Coastal and Ocean Waters</a:t>
            </a:r>
            <a:endParaRPr lang="en-US" sz="1200" b="1" dirty="0">
              <a:solidFill>
                <a:srgbClr val="000000"/>
              </a:solidFill>
            </a:endParaRPr>
          </a:p>
          <a:p>
            <a:pPr>
              <a:buFontTx/>
              <a:buNone/>
            </a:pPr>
            <a:endParaRPr lang="en-US" sz="1200" b="1" dirty="0">
              <a:solidFill>
                <a:srgbClr val="000000"/>
              </a:solidFill>
            </a:endParaRPr>
          </a:p>
          <a:p>
            <a:pPr>
              <a:buFontTx/>
              <a:buNone/>
            </a:pPr>
            <a:endParaRPr lang="en-US" sz="1200" b="1" dirty="0">
              <a:solidFill>
                <a:srgbClr val="000000"/>
              </a:solidFill>
            </a:endParaRPr>
          </a:p>
          <a:p>
            <a:pPr>
              <a:buFontTx/>
              <a:buNone/>
            </a:pPr>
            <a:endParaRPr lang="en-US" sz="2400" dirty="0"/>
          </a:p>
          <a:p>
            <a:pPr>
              <a:buFontTx/>
              <a:buNone/>
            </a:pPr>
            <a:endParaRPr lang="en-US" sz="2400" dirty="0"/>
          </a:p>
        </p:txBody>
      </p:sp>
      <p:sp>
        <p:nvSpPr>
          <p:cNvPr id="193540" name="Rectangle 4"/>
          <p:cNvSpPr>
            <a:spLocks noGrp="1" noChangeArrowheads="1"/>
          </p:cNvSpPr>
          <p:nvPr>
            <p:ph sz="quarter" idx="4"/>
          </p:nvPr>
        </p:nvSpPr>
        <p:spPr>
          <a:xfrm>
            <a:off x="381000" y="990600"/>
            <a:ext cx="4495800" cy="2133600"/>
          </a:xfrm>
        </p:spPr>
        <p:txBody>
          <a:bodyPr>
            <a:normAutofit/>
          </a:bodyPr>
          <a:lstStyle/>
          <a:p>
            <a:pPr>
              <a:buFontTx/>
              <a:buNone/>
            </a:pPr>
            <a:r>
              <a:rPr lang="en-US" sz="1400" b="1" u="sng" dirty="0">
                <a:solidFill>
                  <a:schemeClr val="hlink"/>
                </a:solidFill>
              </a:rPr>
              <a:t>CICS</a:t>
            </a:r>
            <a:r>
              <a:rPr lang="en-US" sz="1400" b="1" dirty="0">
                <a:solidFill>
                  <a:schemeClr val="hlink"/>
                </a:solidFill>
              </a:rPr>
              <a:t> (Cooperative Institute for Climate and Satellites)</a:t>
            </a:r>
            <a:endParaRPr lang="en-US" sz="1400" b="1" dirty="0">
              <a:solidFill>
                <a:srgbClr val="FFFFCC"/>
              </a:solidFill>
            </a:endParaRPr>
          </a:p>
          <a:p>
            <a:pPr algn="ctr">
              <a:buFontTx/>
              <a:buNone/>
            </a:pPr>
            <a:r>
              <a:rPr lang="en-US" sz="1400" b="1" dirty="0">
                <a:solidFill>
                  <a:schemeClr val="tx2"/>
                </a:solidFill>
              </a:rPr>
              <a:t>University of Maryland</a:t>
            </a:r>
          </a:p>
          <a:p>
            <a:pPr algn="ctr">
              <a:buFontTx/>
              <a:buNone/>
            </a:pPr>
            <a:r>
              <a:rPr lang="en-US" sz="1400" b="1" dirty="0">
                <a:solidFill>
                  <a:schemeClr val="tx2"/>
                </a:solidFill>
              </a:rPr>
              <a:t>North Carolina State University</a:t>
            </a:r>
            <a:endParaRPr lang="en-US" sz="1400" b="1" dirty="0">
              <a:solidFill>
                <a:srgbClr val="6600CC"/>
              </a:solidFill>
            </a:endParaRPr>
          </a:p>
          <a:p>
            <a:pPr algn="ctr">
              <a:buFontTx/>
              <a:buNone/>
            </a:pPr>
            <a:endParaRPr lang="en-US" sz="1400" b="1" dirty="0">
              <a:solidFill>
                <a:srgbClr val="6600FF"/>
              </a:solidFill>
            </a:endParaRPr>
          </a:p>
          <a:p>
            <a:pPr>
              <a:buClr>
                <a:schemeClr val="tx1"/>
              </a:buClr>
            </a:pPr>
            <a:r>
              <a:rPr lang="en-US" sz="1200" b="1" dirty="0"/>
              <a:t>Climate and Satellite Research and Applications</a:t>
            </a:r>
          </a:p>
          <a:p>
            <a:pPr>
              <a:buClr>
                <a:schemeClr val="tx1"/>
              </a:buClr>
            </a:pPr>
            <a:r>
              <a:rPr lang="en-US" sz="1200" b="1" dirty="0"/>
              <a:t>Climate and Satellite Observations and Monitoring</a:t>
            </a:r>
          </a:p>
          <a:p>
            <a:pPr>
              <a:buClr>
                <a:schemeClr val="tx1"/>
              </a:buClr>
            </a:pPr>
            <a:r>
              <a:rPr lang="en-US" sz="1200" b="1" dirty="0"/>
              <a:t>Climate Research and Modeling</a:t>
            </a:r>
            <a:endParaRPr lang="en-US" sz="1200" b="1" dirty="0">
              <a:solidFill>
                <a:srgbClr val="000000"/>
              </a:solidFill>
            </a:endParaRPr>
          </a:p>
          <a:p>
            <a:pPr>
              <a:buFontTx/>
              <a:buNone/>
            </a:pPr>
            <a:endParaRPr lang="en-US" sz="1200" b="1" dirty="0">
              <a:solidFill>
                <a:srgbClr val="000000"/>
              </a:solidFill>
            </a:endParaRPr>
          </a:p>
          <a:p>
            <a:pPr>
              <a:buFontTx/>
              <a:buNone/>
            </a:pPr>
            <a:endParaRPr lang="en-US" sz="1200" b="1" dirty="0">
              <a:solidFill>
                <a:srgbClr val="000000"/>
              </a:solidFill>
            </a:endParaRPr>
          </a:p>
          <a:p>
            <a:pPr>
              <a:buFontTx/>
              <a:buNone/>
            </a:pPr>
            <a:endParaRPr lang="en-US" sz="2400" dirty="0"/>
          </a:p>
          <a:p>
            <a:pPr>
              <a:buFontTx/>
              <a:buNone/>
            </a:pPr>
            <a:endParaRPr lang="en-US" sz="2400" dirty="0"/>
          </a:p>
        </p:txBody>
      </p:sp>
      <p:sp>
        <p:nvSpPr>
          <p:cNvPr id="19" name="Slide Number Placeholder 18"/>
          <p:cNvSpPr>
            <a:spLocks noGrp="1"/>
          </p:cNvSpPr>
          <p:nvPr>
            <p:ph type="sldNum" sz="quarter" idx="10"/>
          </p:nvPr>
        </p:nvSpPr>
        <p:spPr/>
        <p:txBody>
          <a:bodyPr/>
          <a:lstStyle/>
          <a:p>
            <a:fld id="{60D90108-1056-48FF-9B8E-A193377DAC38}" type="slidenum">
              <a:rPr lang="en-US" smtClean="0"/>
              <a:pPr/>
              <a:t>4</a:t>
            </a:fld>
            <a:endParaRPr lang="en-US"/>
          </a:p>
        </p:txBody>
      </p:sp>
      <p:sp>
        <p:nvSpPr>
          <p:cNvPr id="193542" name="Rectangle 6"/>
          <p:cNvSpPr>
            <a:spLocks noGrp="1" noChangeArrowheads="1"/>
          </p:cNvSpPr>
          <p:nvPr>
            <p:ph sz="quarter" idx="4294967295"/>
          </p:nvPr>
        </p:nvSpPr>
        <p:spPr>
          <a:xfrm>
            <a:off x="4949825" y="3352800"/>
            <a:ext cx="4194175" cy="2438400"/>
          </a:xfrm>
        </p:spPr>
        <p:txBody>
          <a:bodyPr>
            <a:normAutofit fontScale="92500" lnSpcReduction="10000"/>
          </a:bodyPr>
          <a:lstStyle/>
          <a:p>
            <a:pPr>
              <a:buFontTx/>
              <a:buNone/>
            </a:pPr>
            <a:r>
              <a:rPr lang="en-US" sz="1400" b="1" u="sng" dirty="0">
                <a:solidFill>
                  <a:schemeClr val="hlink"/>
                </a:solidFill>
              </a:rPr>
              <a:t>CIRA</a:t>
            </a:r>
            <a:r>
              <a:rPr lang="en-US" sz="1400" b="1" dirty="0">
                <a:solidFill>
                  <a:schemeClr val="hlink"/>
                </a:solidFill>
              </a:rPr>
              <a:t> (Cooperative Institute for Research </a:t>
            </a:r>
          </a:p>
          <a:p>
            <a:pPr algn="ctr">
              <a:buFontTx/>
              <a:buNone/>
            </a:pPr>
            <a:r>
              <a:rPr lang="en-US" sz="1400" b="1" dirty="0">
                <a:solidFill>
                  <a:schemeClr val="hlink"/>
                </a:solidFill>
              </a:rPr>
              <a:t>in the Atmosphere)</a:t>
            </a:r>
            <a:endParaRPr lang="en-US" sz="1400" b="1" dirty="0">
              <a:solidFill>
                <a:srgbClr val="FFFFCC"/>
              </a:solidFill>
            </a:endParaRPr>
          </a:p>
          <a:p>
            <a:pPr algn="ctr">
              <a:buFontTx/>
              <a:buNone/>
            </a:pPr>
            <a:r>
              <a:rPr lang="en-US" sz="1400" b="1" dirty="0">
                <a:solidFill>
                  <a:schemeClr val="tx2"/>
                </a:solidFill>
              </a:rPr>
              <a:t>Colorado State University</a:t>
            </a:r>
            <a:endParaRPr lang="en-US" sz="1400" b="1" dirty="0">
              <a:solidFill>
                <a:srgbClr val="6600CC"/>
              </a:solidFill>
            </a:endParaRPr>
          </a:p>
          <a:p>
            <a:pPr algn="ctr">
              <a:buFontTx/>
              <a:buNone/>
            </a:pPr>
            <a:r>
              <a:rPr lang="en-US" sz="900" b="1" dirty="0"/>
              <a:t>(Host NOAA Line Office is OAR)</a:t>
            </a:r>
          </a:p>
          <a:p>
            <a:pPr algn="ctr">
              <a:buFontTx/>
              <a:buNone/>
            </a:pPr>
            <a:endParaRPr lang="en-US" sz="900" b="1" dirty="0"/>
          </a:p>
          <a:p>
            <a:pPr algn="ctr">
              <a:buFontTx/>
              <a:buNone/>
            </a:pPr>
            <a:endParaRPr lang="en-US" sz="900" b="1" dirty="0"/>
          </a:p>
          <a:p>
            <a:pPr>
              <a:buClr>
                <a:schemeClr val="tx1"/>
              </a:buClr>
            </a:pPr>
            <a:r>
              <a:rPr lang="en-US" sz="1200" b="1" dirty="0"/>
              <a:t>Satellite algorithm development, training and education </a:t>
            </a:r>
          </a:p>
          <a:p>
            <a:pPr>
              <a:buClr>
                <a:schemeClr val="tx1"/>
              </a:buClr>
            </a:pPr>
            <a:r>
              <a:rPr lang="en-US" sz="1200" b="1" dirty="0"/>
              <a:t>Regional to Global Scale Modeling Systems</a:t>
            </a:r>
          </a:p>
          <a:p>
            <a:pPr>
              <a:buClr>
                <a:schemeClr val="tx1"/>
              </a:buClr>
            </a:pPr>
            <a:r>
              <a:rPr lang="en-US" sz="1200" b="1" dirty="0"/>
              <a:t>Data Assimilation</a:t>
            </a:r>
          </a:p>
          <a:p>
            <a:pPr>
              <a:buClr>
                <a:schemeClr val="tx1"/>
              </a:buClr>
            </a:pPr>
            <a:r>
              <a:rPr lang="en-US" sz="1200" b="1" dirty="0"/>
              <a:t>Climate-Weather Processes</a:t>
            </a:r>
          </a:p>
          <a:p>
            <a:pPr>
              <a:buClr>
                <a:schemeClr val="tx1"/>
              </a:buClr>
            </a:pPr>
            <a:r>
              <a:rPr lang="en-US" sz="1200" b="1" dirty="0"/>
              <a:t>Data Distribution</a:t>
            </a:r>
          </a:p>
        </p:txBody>
      </p:sp>
      <p:pic>
        <p:nvPicPr>
          <p:cNvPr id="193544" name="Picture 8"/>
          <p:cNvPicPr>
            <a:picLocks noChangeAspect="1" noChangeArrowheads="1"/>
          </p:cNvPicPr>
          <p:nvPr/>
        </p:nvPicPr>
        <p:blipFill>
          <a:blip r:embed="rId5" cstate="print"/>
          <a:srcRect/>
          <a:stretch>
            <a:fillRect/>
          </a:stretch>
        </p:blipFill>
        <p:spPr bwMode="auto">
          <a:xfrm>
            <a:off x="152400" y="1447800"/>
            <a:ext cx="990600" cy="469900"/>
          </a:xfrm>
          <a:prstGeom prst="rect">
            <a:avLst/>
          </a:prstGeom>
          <a:noFill/>
          <a:ln w="9525">
            <a:noFill/>
            <a:miter lim="800000"/>
            <a:headEnd/>
            <a:tailEnd/>
          </a:ln>
          <a:effectLst/>
        </p:spPr>
      </p:pic>
      <p:graphicFrame>
        <p:nvGraphicFramePr>
          <p:cNvPr id="193546" name="Object 10"/>
          <p:cNvGraphicFramePr>
            <a:graphicFrameLocks noChangeAspect="1"/>
          </p:cNvGraphicFramePr>
          <p:nvPr/>
        </p:nvGraphicFramePr>
        <p:xfrm>
          <a:off x="304800" y="3581400"/>
          <a:ext cx="714375" cy="895350"/>
        </p:xfrm>
        <a:graphic>
          <a:graphicData uri="http://schemas.openxmlformats.org/presentationml/2006/ole">
            <mc:AlternateContent xmlns:mc="http://schemas.openxmlformats.org/markup-compatibility/2006">
              <mc:Choice xmlns:v="urn:schemas-microsoft-com:vml" Requires="v">
                <p:oleObj spid="_x0000_s69636" name="Bitmap Image" r:id="rId6" imgW="2038095" imgH="2553056" progId="PBrush">
                  <p:embed/>
                </p:oleObj>
              </mc:Choice>
              <mc:Fallback>
                <p:oleObj name="Bitmap Image" r:id="rId6" imgW="2038095" imgH="2553056" progId="PBrush">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581400"/>
                        <a:ext cx="7143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7" name="Object 11"/>
          <p:cNvGraphicFramePr>
            <a:graphicFrameLocks noChangeAspect="1"/>
          </p:cNvGraphicFramePr>
          <p:nvPr/>
        </p:nvGraphicFramePr>
        <p:xfrm>
          <a:off x="4724400" y="3657600"/>
          <a:ext cx="733425" cy="838200"/>
        </p:xfrm>
        <a:graphic>
          <a:graphicData uri="http://schemas.openxmlformats.org/presentationml/2006/ole">
            <mc:AlternateContent xmlns:mc="http://schemas.openxmlformats.org/markup-compatibility/2006">
              <mc:Choice xmlns:v="urn:schemas-microsoft-com:vml" Requires="v">
                <p:oleObj spid="_x0000_s69637" name="Bitmap Image" r:id="rId8" imgW="3323810" imgH="3801006" progId="PBrush">
                  <p:embed/>
                </p:oleObj>
              </mc:Choice>
              <mc:Fallback>
                <p:oleObj name="Bitmap Image" r:id="rId8" imgW="3323810" imgH="3801006" progId="PBrush">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3657600"/>
                        <a:ext cx="7334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1371600" y="2971800"/>
            <a:ext cx="2133600" cy="261610"/>
          </a:xfrm>
          <a:prstGeom prst="rect">
            <a:avLst/>
          </a:prstGeom>
          <a:noFill/>
        </p:spPr>
        <p:txBody>
          <a:bodyPr wrap="square" rtlCol="0">
            <a:spAutoFit/>
          </a:bodyPr>
          <a:lstStyle/>
          <a:p>
            <a:r>
              <a:rPr lang="en-US" sz="1100" b="1" i="1" dirty="0" err="1" smtClean="0"/>
              <a:t>CoRP</a:t>
            </a:r>
            <a:r>
              <a:rPr lang="en-US" sz="1100" b="1" i="1" dirty="0" smtClean="0"/>
              <a:t> – 5 FTEs</a:t>
            </a:r>
            <a:endParaRPr lang="en-US" sz="1100" b="1" i="1" dirty="0"/>
          </a:p>
        </p:txBody>
      </p:sp>
      <p:sp>
        <p:nvSpPr>
          <p:cNvPr id="15" name="TextBox 14"/>
          <p:cNvSpPr txBox="1"/>
          <p:nvPr/>
        </p:nvSpPr>
        <p:spPr>
          <a:xfrm>
            <a:off x="1371600" y="5867400"/>
            <a:ext cx="2133600" cy="261610"/>
          </a:xfrm>
          <a:prstGeom prst="rect">
            <a:avLst/>
          </a:prstGeom>
          <a:noFill/>
        </p:spPr>
        <p:txBody>
          <a:bodyPr wrap="square" rtlCol="0">
            <a:spAutoFit/>
          </a:bodyPr>
          <a:lstStyle/>
          <a:p>
            <a:r>
              <a:rPr lang="en-US" sz="1100" b="1" i="1" dirty="0" err="1" smtClean="0"/>
              <a:t>CoRP</a:t>
            </a:r>
            <a:r>
              <a:rPr lang="en-US" sz="1100" b="1" i="1" dirty="0" smtClean="0"/>
              <a:t> – 6 FTEs</a:t>
            </a:r>
            <a:endParaRPr lang="en-US" sz="1100" b="1" i="1" dirty="0"/>
          </a:p>
        </p:txBody>
      </p:sp>
      <p:sp>
        <p:nvSpPr>
          <p:cNvPr id="16" name="TextBox 15"/>
          <p:cNvSpPr txBox="1"/>
          <p:nvPr/>
        </p:nvSpPr>
        <p:spPr>
          <a:xfrm>
            <a:off x="5410200" y="5791200"/>
            <a:ext cx="2133600" cy="261610"/>
          </a:xfrm>
          <a:prstGeom prst="rect">
            <a:avLst/>
          </a:prstGeom>
          <a:noFill/>
        </p:spPr>
        <p:txBody>
          <a:bodyPr wrap="square" rtlCol="0">
            <a:spAutoFit/>
          </a:bodyPr>
          <a:lstStyle/>
          <a:p>
            <a:r>
              <a:rPr lang="en-US" sz="1100" b="1" i="1" dirty="0" err="1" smtClean="0"/>
              <a:t>CoRP</a:t>
            </a:r>
            <a:r>
              <a:rPr lang="en-US" sz="1100" b="1" i="1" dirty="0" smtClean="0"/>
              <a:t>  – 4 FTEs</a:t>
            </a:r>
            <a:endParaRPr lang="en-US" sz="1100" b="1" i="1" dirty="0"/>
          </a:p>
        </p:txBody>
      </p:sp>
      <p:sp>
        <p:nvSpPr>
          <p:cNvPr id="17" name="TextBox 16"/>
          <p:cNvSpPr txBox="1"/>
          <p:nvPr/>
        </p:nvSpPr>
        <p:spPr>
          <a:xfrm>
            <a:off x="5486400" y="3048000"/>
            <a:ext cx="2133600" cy="261610"/>
          </a:xfrm>
          <a:prstGeom prst="rect">
            <a:avLst/>
          </a:prstGeom>
          <a:noFill/>
        </p:spPr>
        <p:txBody>
          <a:bodyPr wrap="square" rtlCol="0">
            <a:spAutoFit/>
          </a:bodyPr>
          <a:lstStyle/>
          <a:p>
            <a:r>
              <a:rPr lang="en-US" sz="1100" b="1" i="1" dirty="0" err="1" smtClean="0"/>
              <a:t>CoRP</a:t>
            </a:r>
            <a:r>
              <a:rPr lang="en-US" sz="1100" b="1" i="1" dirty="0" smtClean="0"/>
              <a:t>  – 0 FTEs</a:t>
            </a:r>
            <a:endParaRPr lang="en-US" sz="1100"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3"/>
          <p:cNvSpPr>
            <a:spLocks noGrp="1" noChangeArrowheads="1"/>
          </p:cNvSpPr>
          <p:nvPr>
            <p:ph idx="1"/>
          </p:nvPr>
        </p:nvSpPr>
        <p:spPr>
          <a:xfrm>
            <a:off x="0" y="1600200"/>
            <a:ext cx="9144000" cy="4572000"/>
          </a:xfrm>
        </p:spPr>
        <p:txBody>
          <a:bodyPr>
            <a:normAutofit/>
          </a:bodyPr>
          <a:lstStyle/>
          <a:p>
            <a:pPr>
              <a:lnSpc>
                <a:spcPct val="90000"/>
              </a:lnSpc>
              <a:buClr>
                <a:schemeClr val="tx1"/>
              </a:buClr>
            </a:pPr>
            <a:r>
              <a:rPr lang="en-US" sz="1600" i="1" dirty="0">
                <a:latin typeface="Verdana" pitchFamily="34" charset="0"/>
              </a:rPr>
              <a:t>Develops skilled leaders and technical experts focusing on remote sensing and technology research </a:t>
            </a:r>
          </a:p>
          <a:p>
            <a:pPr>
              <a:lnSpc>
                <a:spcPct val="90000"/>
              </a:lnSpc>
              <a:buClr>
                <a:schemeClr val="tx1"/>
              </a:buClr>
            </a:pPr>
            <a:endParaRPr lang="en-US" sz="1600" i="1" dirty="0">
              <a:latin typeface="Verdana" pitchFamily="34" charset="0"/>
            </a:endParaRPr>
          </a:p>
          <a:p>
            <a:pPr>
              <a:lnSpc>
                <a:spcPct val="90000"/>
              </a:lnSpc>
              <a:buClr>
                <a:schemeClr val="tx1"/>
              </a:buClr>
            </a:pPr>
            <a:r>
              <a:rPr lang="en-US" sz="1600" i="1" dirty="0">
                <a:latin typeface="Verdana" pitchFamily="34" charset="0"/>
              </a:rPr>
              <a:t>Engages and excites general public and the next generation of students in NOAA-related sciences</a:t>
            </a:r>
          </a:p>
          <a:p>
            <a:pPr>
              <a:lnSpc>
                <a:spcPct val="90000"/>
              </a:lnSpc>
              <a:buClr>
                <a:schemeClr val="tx1"/>
              </a:buClr>
            </a:pPr>
            <a:endParaRPr lang="en-US" sz="1600" i="1" dirty="0">
              <a:latin typeface="Verdana" pitchFamily="34" charset="0"/>
            </a:endParaRPr>
          </a:p>
          <a:p>
            <a:pPr>
              <a:lnSpc>
                <a:spcPct val="90000"/>
              </a:lnSpc>
              <a:buClr>
                <a:schemeClr val="tx1"/>
              </a:buClr>
            </a:pPr>
            <a:r>
              <a:rPr lang="en-US" sz="1600" i="1" dirty="0">
                <a:latin typeface="Verdana" pitchFamily="34" charset="0"/>
              </a:rPr>
              <a:t>Works to increase underrepresented minorities in NESDIS workforce</a:t>
            </a:r>
          </a:p>
          <a:p>
            <a:pPr>
              <a:lnSpc>
                <a:spcPct val="90000"/>
              </a:lnSpc>
              <a:buClr>
                <a:schemeClr val="tx1"/>
              </a:buClr>
            </a:pPr>
            <a:endParaRPr lang="en-US" sz="1600" i="1" dirty="0">
              <a:latin typeface="Verdana" pitchFamily="34" charset="0"/>
            </a:endParaRPr>
          </a:p>
          <a:p>
            <a:pPr lvl="1">
              <a:lnSpc>
                <a:spcPct val="90000"/>
              </a:lnSpc>
              <a:buClr>
                <a:schemeClr val="tx1"/>
              </a:buClr>
            </a:pPr>
            <a:r>
              <a:rPr lang="en-US" sz="1400" i="1" dirty="0">
                <a:latin typeface="Verdana" pitchFamily="34" charset="0"/>
              </a:rPr>
              <a:t>STAR and numerous STAR partners have hired CREST students (CIs, NESDIS OSD, NWS, NCDC and Private Sector)</a:t>
            </a:r>
          </a:p>
        </p:txBody>
      </p:sp>
      <p:sp>
        <p:nvSpPr>
          <p:cNvPr id="6" name="Slide Number Placeholder 5"/>
          <p:cNvSpPr>
            <a:spLocks noGrp="1"/>
          </p:cNvSpPr>
          <p:nvPr>
            <p:ph type="sldNum" sz="quarter" idx="12"/>
          </p:nvPr>
        </p:nvSpPr>
        <p:spPr/>
        <p:txBody>
          <a:bodyPr/>
          <a:lstStyle/>
          <a:p>
            <a:fld id="{89AF97E1-761F-4101-B78A-E5D3B9F44AF8}" type="slidenum">
              <a:rPr lang="en-US" smtClean="0"/>
              <a:pPr/>
              <a:t>5</a:t>
            </a:fld>
            <a:endParaRPr lang="en-US"/>
          </a:p>
        </p:txBody>
      </p:sp>
      <p:sp>
        <p:nvSpPr>
          <p:cNvPr id="194562" name="Rectangle 2"/>
          <p:cNvSpPr>
            <a:spLocks noGrp="1" noChangeArrowheads="1"/>
          </p:cNvSpPr>
          <p:nvPr>
            <p:ph type="title"/>
          </p:nvPr>
        </p:nvSpPr>
        <p:spPr/>
        <p:txBody>
          <a:bodyPr/>
          <a:lstStyle/>
          <a:p>
            <a:r>
              <a:rPr lang="en-US" sz="2000"/>
              <a:t>Center</a:t>
            </a:r>
            <a:r>
              <a:rPr lang="en-US" sz="1600">
                <a:solidFill>
                  <a:srgbClr val="FFE957"/>
                </a:solidFill>
              </a:rPr>
              <a:t> </a:t>
            </a:r>
            <a:r>
              <a:rPr lang="en-US" sz="2000"/>
              <a:t>for Remote Sensing </a:t>
            </a:r>
            <a:br>
              <a:rPr lang="en-US" sz="2000"/>
            </a:br>
            <a:r>
              <a:rPr lang="en-US" sz="2000"/>
              <a:t>Science and Technology </a:t>
            </a:r>
            <a:br>
              <a:rPr lang="en-US" sz="2000"/>
            </a:br>
            <a:r>
              <a:rPr lang="en-US" sz="2000"/>
              <a:t>(NOAA-CREST)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C:\JPSS-NPP\DNB-NCC_animations\iceberg2.gif"/>
          <p:cNvPicPr>
            <a:picLocks noGrp="1" noChangeAspect="1" noChangeArrowheads="1" noCrop="1"/>
          </p:cNvPicPr>
          <p:nvPr>
            <p:ph idx="1"/>
          </p:nvPr>
        </p:nvPicPr>
        <p:blipFill>
          <a:blip r:embed="rId2" cstate="print"/>
          <a:srcRect/>
          <a:stretch>
            <a:fillRect/>
          </a:stretch>
        </p:blipFill>
        <p:spPr>
          <a:xfrm>
            <a:off x="3716338" y="1165225"/>
            <a:ext cx="5216525" cy="5218113"/>
          </a:xfrm>
        </p:spPr>
      </p:pic>
      <p:sp>
        <p:nvSpPr>
          <p:cNvPr id="9" name="Slide Number Placeholder 8"/>
          <p:cNvSpPr>
            <a:spLocks noGrp="1"/>
          </p:cNvSpPr>
          <p:nvPr>
            <p:ph type="sldNum" sz="quarter" idx="12"/>
          </p:nvPr>
        </p:nvSpPr>
        <p:spPr/>
        <p:txBody>
          <a:bodyPr/>
          <a:lstStyle/>
          <a:p>
            <a:fld id="{89AF97E1-761F-4101-B78A-E5D3B9F44AF8}" type="slidenum">
              <a:rPr lang="en-US" smtClean="0"/>
              <a:pPr/>
              <a:t>6</a:t>
            </a:fld>
            <a:endParaRPr lang="en-US"/>
          </a:p>
        </p:txBody>
      </p:sp>
      <p:sp>
        <p:nvSpPr>
          <p:cNvPr id="2053" name="Title 1"/>
          <p:cNvSpPr>
            <a:spLocks noGrp="1"/>
          </p:cNvSpPr>
          <p:nvPr>
            <p:ph type="title"/>
          </p:nvPr>
        </p:nvSpPr>
        <p:spPr>
          <a:xfrm>
            <a:off x="923925" y="207963"/>
            <a:ext cx="7267575" cy="639762"/>
          </a:xfrm>
        </p:spPr>
        <p:txBody>
          <a:bodyPr>
            <a:normAutofit fontScale="90000"/>
          </a:bodyPr>
          <a:lstStyle/>
          <a:p>
            <a:r>
              <a:rPr lang="en-US" altLang="en-US" b="1" smtClean="0"/>
              <a:t>Suomi-NPP VIIRS day-night visible/reflective imagery</a:t>
            </a:r>
          </a:p>
        </p:txBody>
      </p:sp>
      <p:sp>
        <p:nvSpPr>
          <p:cNvPr id="5" name="TextBox 4"/>
          <p:cNvSpPr txBox="1"/>
          <p:nvPr/>
        </p:nvSpPr>
        <p:spPr>
          <a:xfrm>
            <a:off x="76200" y="1130300"/>
            <a:ext cx="3590925" cy="5370513"/>
          </a:xfrm>
          <a:prstGeom prst="rect">
            <a:avLst/>
          </a:prstGeom>
          <a:noFill/>
        </p:spPr>
        <p:txBody>
          <a:bodyPr>
            <a:spAutoFit/>
          </a:bodyPr>
          <a:lstStyle/>
          <a:p>
            <a:pPr algn="l">
              <a:defRPr/>
            </a:pPr>
            <a:r>
              <a:rPr lang="en-US" sz="1400" dirty="0"/>
              <a:t>Suomi-NPP VIIRS Imagery:</a:t>
            </a:r>
          </a:p>
          <a:p>
            <a:pPr marL="285750" indent="-285750" algn="l">
              <a:buFont typeface="Arial" panose="020B0604020202020204" pitchFamily="34" charset="0"/>
              <a:buChar char="•"/>
              <a:defRPr/>
            </a:pPr>
            <a:r>
              <a:rPr lang="en-US" sz="1400" b="0" dirty="0"/>
              <a:t>16 Medium-resolution bands</a:t>
            </a:r>
          </a:p>
          <a:p>
            <a:pPr marL="285750" indent="-285750" algn="l">
              <a:buFont typeface="Arial" panose="020B0604020202020204" pitchFamily="34" charset="0"/>
              <a:buChar char="•"/>
              <a:defRPr/>
            </a:pPr>
            <a:r>
              <a:rPr lang="en-US" sz="1400" b="0" dirty="0"/>
              <a:t>5 Imagery-resolution bands</a:t>
            </a:r>
          </a:p>
          <a:p>
            <a:pPr marL="285750" indent="-285750" algn="l">
              <a:buFont typeface="Arial" panose="020B0604020202020204" pitchFamily="34" charset="0"/>
              <a:buChar char="•"/>
              <a:defRPr/>
            </a:pPr>
            <a:r>
              <a:rPr lang="en-US" sz="1400" b="0" dirty="0"/>
              <a:t>Day-Night-Band (DNB)</a:t>
            </a:r>
          </a:p>
          <a:p>
            <a:pPr algn="l">
              <a:defRPr/>
            </a:pPr>
            <a:r>
              <a:rPr lang="en-US" sz="1400" dirty="0"/>
              <a:t>Near-Constant Contrast (NCC) Imagery product:</a:t>
            </a:r>
          </a:p>
          <a:p>
            <a:pPr marL="285750" indent="-285750" algn="l">
              <a:buFont typeface="Arial" panose="020B0604020202020204" pitchFamily="34" charset="0"/>
              <a:buChar char="•"/>
              <a:defRPr/>
            </a:pPr>
            <a:r>
              <a:rPr lang="en-US" sz="1400" b="0" dirty="0"/>
              <a:t>Derived from the DNB</a:t>
            </a:r>
          </a:p>
          <a:p>
            <a:pPr marL="285750" indent="-285750" algn="l">
              <a:buFont typeface="Arial" panose="020B0604020202020204" pitchFamily="34" charset="0"/>
              <a:buChar char="•"/>
              <a:defRPr/>
            </a:pPr>
            <a:r>
              <a:rPr lang="en-US" sz="1400" b="0" dirty="0"/>
              <a:t>Reached the Validation 1 level in January 2014</a:t>
            </a:r>
          </a:p>
          <a:p>
            <a:pPr marL="285750" indent="-285750" algn="l">
              <a:buFont typeface="Arial" panose="020B0604020202020204" pitchFamily="34" charset="0"/>
              <a:buChar char="•"/>
              <a:defRPr/>
            </a:pPr>
            <a:r>
              <a:rPr lang="en-US" sz="1400" b="0" dirty="0"/>
              <a:t>Fully “operational” and available to all users</a:t>
            </a:r>
          </a:p>
          <a:p>
            <a:pPr marL="285750" indent="-285750" algn="l">
              <a:buFont typeface="Arial" panose="020B0604020202020204" pitchFamily="34" charset="0"/>
              <a:buChar char="•"/>
              <a:defRPr/>
            </a:pPr>
            <a:r>
              <a:rPr lang="en-US" sz="1400" b="0" dirty="0"/>
              <a:t>Highly valuable in northern latitudes </a:t>
            </a:r>
          </a:p>
          <a:p>
            <a:pPr marL="742950" lvl="1" indent="-285750" algn="l">
              <a:buFont typeface="Arial" panose="020B0604020202020204" pitchFamily="34" charset="0"/>
              <a:buChar char="•"/>
              <a:defRPr/>
            </a:pPr>
            <a:r>
              <a:rPr lang="en-US" sz="1400" b="0" dirty="0"/>
              <a:t>Visible/reflective imagery available during long dark periods in winter</a:t>
            </a:r>
          </a:p>
          <a:p>
            <a:pPr marL="742950" lvl="1" indent="-285750" algn="l">
              <a:buFont typeface="Arial" panose="020B0604020202020204" pitchFamily="34" charset="0"/>
              <a:buChar char="•"/>
              <a:defRPr/>
            </a:pPr>
            <a:r>
              <a:rPr lang="en-US" sz="1400" b="0" dirty="0"/>
              <a:t>Frequent views/passes in polar regions</a:t>
            </a:r>
          </a:p>
          <a:p>
            <a:pPr marL="285750" indent="-285750" algn="l">
              <a:buFont typeface="Arial" panose="020B0604020202020204" pitchFamily="34" charset="0"/>
              <a:buChar char="•"/>
              <a:defRPr/>
            </a:pPr>
            <a:r>
              <a:rPr lang="en-US" sz="1400" b="0" dirty="0"/>
              <a:t>Only caveat is the long (~6 h) latency for non-direct-broadcast product</a:t>
            </a:r>
          </a:p>
        </p:txBody>
      </p:sp>
      <p:sp>
        <p:nvSpPr>
          <p:cNvPr id="8" name="Text Box 5"/>
          <p:cNvSpPr txBox="1">
            <a:spLocks noChangeArrowheads="1"/>
          </p:cNvSpPr>
          <p:nvPr/>
        </p:nvSpPr>
        <p:spPr bwMode="auto">
          <a:xfrm>
            <a:off x="304800" y="6499225"/>
            <a:ext cx="3267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a:solidFill>
                  <a:schemeClr val="tx1"/>
                </a:solidFill>
                <a:latin typeface="Arial" charset="0"/>
              </a:defRPr>
            </a:lvl1pPr>
            <a:lvl2pPr marL="742950" indent="-285750" algn="l" eaLnBrk="0" hangingPunct="0">
              <a:spcBef>
                <a:spcPct val="20000"/>
              </a:spcBef>
              <a:buChar char="–"/>
              <a:defRPr sz="1600">
                <a:solidFill>
                  <a:schemeClr val="tx1"/>
                </a:solidFill>
                <a:latin typeface="Arial" charset="0"/>
              </a:defRPr>
            </a:lvl2pPr>
            <a:lvl3pPr marL="1143000" indent="-228600" algn="l" eaLnBrk="0" hangingPunct="0">
              <a:spcBef>
                <a:spcPct val="20000"/>
              </a:spcBef>
              <a:buChar char="•"/>
              <a:defRPr sz="1400">
                <a:solidFill>
                  <a:schemeClr val="tx1"/>
                </a:solidFill>
                <a:latin typeface="Arial" charset="0"/>
              </a:defRPr>
            </a:lvl3pPr>
            <a:lvl4pPr marL="1600200" indent="-228600" algn="l" eaLnBrk="0" hangingPunct="0">
              <a:spcBef>
                <a:spcPct val="20000"/>
              </a:spcBef>
              <a:buChar char="–"/>
              <a:defRPr>
                <a:solidFill>
                  <a:schemeClr val="tx1"/>
                </a:solidFill>
                <a:latin typeface="Arial" charset="0"/>
              </a:defRPr>
            </a:lvl4pPr>
            <a:lvl5pPr marL="2057400" indent="-228600" algn="l" eaLnBrk="0" hangingPunct="0">
              <a:spcBef>
                <a:spcPct val="20000"/>
              </a:spcBef>
              <a:buChar char="»"/>
              <a:defRPr sz="1700">
                <a:solidFill>
                  <a:schemeClr val="tx1"/>
                </a:solidFill>
                <a:latin typeface="Arial" charset="0"/>
              </a:defRPr>
            </a:lvl5pPr>
            <a:lvl6pPr marL="2514600" indent="-228600" eaLnBrk="0" fontAlgn="base" hangingPunct="0">
              <a:spcBef>
                <a:spcPct val="20000"/>
              </a:spcBef>
              <a:spcAft>
                <a:spcPct val="0"/>
              </a:spcAft>
              <a:buChar char="»"/>
              <a:defRPr sz="1700">
                <a:solidFill>
                  <a:schemeClr val="tx1"/>
                </a:solidFill>
                <a:latin typeface="Arial" charset="0"/>
              </a:defRPr>
            </a:lvl6pPr>
            <a:lvl7pPr marL="2971800" indent="-228600" eaLnBrk="0" fontAlgn="base" hangingPunct="0">
              <a:spcBef>
                <a:spcPct val="20000"/>
              </a:spcBef>
              <a:spcAft>
                <a:spcPct val="0"/>
              </a:spcAft>
              <a:buChar char="»"/>
              <a:defRPr sz="1700">
                <a:solidFill>
                  <a:schemeClr val="tx1"/>
                </a:solidFill>
                <a:latin typeface="Arial" charset="0"/>
              </a:defRPr>
            </a:lvl7pPr>
            <a:lvl8pPr marL="3429000" indent="-228600" eaLnBrk="0" fontAlgn="base" hangingPunct="0">
              <a:spcBef>
                <a:spcPct val="20000"/>
              </a:spcBef>
              <a:spcAft>
                <a:spcPct val="0"/>
              </a:spcAft>
              <a:buChar char="»"/>
              <a:defRPr sz="1700">
                <a:solidFill>
                  <a:schemeClr val="tx1"/>
                </a:solidFill>
                <a:latin typeface="Arial" charset="0"/>
              </a:defRPr>
            </a:lvl8pPr>
            <a:lvl9pPr marL="3886200" indent="-228600" eaLnBrk="0" fontAlgn="base" hangingPunct="0">
              <a:spcBef>
                <a:spcPct val="20000"/>
              </a:spcBef>
              <a:spcAft>
                <a:spcPct val="0"/>
              </a:spcAft>
              <a:buChar char="»"/>
              <a:defRPr sz="1700">
                <a:solidFill>
                  <a:schemeClr val="tx1"/>
                </a:solidFill>
                <a:latin typeface="Arial" charset="0"/>
              </a:defRPr>
            </a:lvl9pPr>
          </a:lstStyle>
          <a:p>
            <a:pPr eaLnBrk="1" hangingPunct="1">
              <a:spcBef>
                <a:spcPct val="50000"/>
              </a:spcBef>
              <a:buFontTx/>
              <a:buNone/>
              <a:defRPr/>
            </a:pPr>
            <a:r>
              <a:rPr lang="en-US" altLang="en-US" sz="1400" i="1" kern="0" dirty="0" smtClean="0">
                <a:solidFill>
                  <a:srgbClr val="000000"/>
                </a:solidFill>
              </a:rPr>
              <a:t>(Courtesy of D. Hillger, C. Seaman)</a:t>
            </a:r>
          </a:p>
        </p:txBody>
      </p:sp>
      <p:sp>
        <p:nvSpPr>
          <p:cNvPr id="2055" name="TextBox 1"/>
          <p:cNvSpPr txBox="1">
            <a:spLocks noChangeArrowheads="1"/>
          </p:cNvSpPr>
          <p:nvPr/>
        </p:nvSpPr>
        <p:spPr bwMode="auto">
          <a:xfrm>
            <a:off x="4191000" y="6391275"/>
            <a:ext cx="4171950" cy="522288"/>
          </a:xfrm>
          <a:prstGeom prst="rect">
            <a:avLst/>
          </a:prstGeom>
          <a:noFill/>
          <a:ln w="9525">
            <a:noFill/>
            <a:miter lim="800000"/>
            <a:headEnd/>
            <a:tailEnd/>
          </a:ln>
        </p:spPr>
        <p:txBody>
          <a:bodyPr>
            <a:spAutoFit/>
          </a:bodyPr>
          <a:lstStyle/>
          <a:p>
            <a:r>
              <a:rPr lang="en-US" altLang="en-US" sz="1400" u="sng"/>
              <a:t>Animation</a:t>
            </a:r>
            <a:r>
              <a:rPr lang="en-US" altLang="en-US" sz="1400"/>
              <a:t> of VIIRS NCC images of icebergs, </a:t>
            </a:r>
            <a:br>
              <a:rPr lang="en-US" altLang="en-US" sz="1400"/>
            </a:br>
            <a:r>
              <a:rPr lang="en-US" altLang="en-US" sz="1400"/>
              <a:t>20-26 December 2013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ctrTitle"/>
          </p:nvPr>
        </p:nvSpPr>
        <p:spPr>
          <a:xfrm>
            <a:off x="685800" y="152400"/>
            <a:ext cx="7772400" cy="1066799"/>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700" b="0" i="0" u="none" strike="noStrike" cap="none" baseline="0">
                <a:solidFill>
                  <a:schemeClr val="dk1"/>
                </a:solidFill>
                <a:latin typeface="Calibri"/>
                <a:ea typeface="Calibri"/>
                <a:cs typeface="Calibri"/>
                <a:sym typeface="Calibri"/>
              </a:rPr>
              <a:t>Poleward Expansion of the Coccolithophore </a:t>
            </a:r>
            <a:r>
              <a:rPr lang="en-US" sz="3700" b="0" i="1" u="none" strike="noStrike" cap="none" baseline="0">
                <a:solidFill>
                  <a:schemeClr val="dk1"/>
                </a:solidFill>
                <a:latin typeface="Calibri"/>
                <a:ea typeface="Calibri"/>
                <a:cs typeface="Calibri"/>
                <a:sym typeface="Calibri"/>
              </a:rPr>
              <a:t>Emiliania huxleyi</a:t>
            </a:r>
          </a:p>
        </p:txBody>
      </p:sp>
      <p:sp>
        <p:nvSpPr>
          <p:cNvPr id="13" name="Slide Number Placeholder 12"/>
          <p:cNvSpPr>
            <a:spLocks noGrp="1"/>
          </p:cNvSpPr>
          <p:nvPr>
            <p:ph type="sldNum" sz="quarter" idx="12"/>
          </p:nvPr>
        </p:nvSpPr>
        <p:spPr/>
        <p:txBody>
          <a:bodyPr/>
          <a:lstStyle/>
          <a:p>
            <a:fld id="{89AF97E1-761F-4101-B78A-E5D3B9F44AF8}" type="slidenum">
              <a:rPr lang="en-US" smtClean="0"/>
              <a:pPr/>
              <a:t>7</a:t>
            </a:fld>
            <a:endParaRPr lang="en-US"/>
          </a:p>
        </p:txBody>
      </p:sp>
      <p:sp>
        <p:nvSpPr>
          <p:cNvPr id="139" name="Shape 139"/>
          <p:cNvSpPr txBox="1"/>
          <p:nvPr/>
        </p:nvSpPr>
        <p:spPr>
          <a:xfrm>
            <a:off x="457199" y="1432641"/>
            <a:ext cx="4485085" cy="3046988"/>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Calibri"/>
              <a:buChar char="•"/>
            </a:pPr>
            <a:r>
              <a:rPr lang="en-US" sz="2400" b="0" i="1" u="none" strike="noStrike" cap="none" baseline="0">
                <a:solidFill>
                  <a:schemeClr val="dk1"/>
                </a:solidFill>
                <a:latin typeface="Calibri"/>
                <a:ea typeface="Calibri"/>
                <a:cs typeface="Calibri"/>
                <a:sym typeface="Calibri"/>
              </a:rPr>
              <a:t>E. huxleyi </a:t>
            </a:r>
            <a:r>
              <a:rPr lang="en-US" sz="2400" b="0" i="0" u="none" strike="noStrike" cap="none" baseline="0">
                <a:solidFill>
                  <a:schemeClr val="dk1"/>
                </a:solidFill>
                <a:latin typeface="Calibri"/>
                <a:ea typeface="Calibri"/>
                <a:cs typeface="Calibri"/>
                <a:sym typeface="Calibri"/>
              </a:rPr>
              <a:t>is one of the major calcifiers in the pelagic ocean</a:t>
            </a:r>
          </a:p>
          <a:p>
            <a:pPr marL="285750" marR="0" lvl="0" indent="-285750" algn="l" rtl="0">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Reviewed different lines of evidence</a:t>
            </a:r>
          </a:p>
          <a:p>
            <a:pPr marL="285750" marR="0" lvl="0" indent="-285750" algn="l" rtl="0">
              <a:buClr>
                <a:schemeClr val="dk1"/>
              </a:buClr>
              <a:buSzPct val="100000"/>
              <a:buFont typeface="Calibri"/>
              <a:buChar char="•"/>
            </a:pPr>
            <a:r>
              <a:rPr lang="en-US" sz="2400" b="0" i="1" u="none" strike="noStrike" cap="none" baseline="0">
                <a:solidFill>
                  <a:schemeClr val="dk1"/>
                </a:solidFill>
                <a:latin typeface="Calibri"/>
                <a:ea typeface="Calibri"/>
                <a:cs typeface="Calibri"/>
                <a:sym typeface="Calibri"/>
              </a:rPr>
              <a:t>E. huxleyi  </a:t>
            </a:r>
            <a:r>
              <a:rPr lang="en-US" sz="2400" b="0" i="0" u="none" strike="noStrike" cap="none" baseline="0">
                <a:solidFill>
                  <a:schemeClr val="dk1"/>
                </a:solidFill>
                <a:latin typeface="Calibri"/>
                <a:ea typeface="Calibri"/>
                <a:cs typeface="Calibri"/>
                <a:sym typeface="Calibri"/>
              </a:rPr>
              <a:t>appears to be expanding poleward</a:t>
            </a:r>
          </a:p>
          <a:p>
            <a:pPr marL="285750" marR="0" lvl="0" indent="-285750" algn="l" rtl="0">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Additional observations and modeling required</a:t>
            </a:r>
          </a:p>
        </p:txBody>
      </p:sp>
      <p:pic>
        <p:nvPicPr>
          <p:cNvPr id="140" name="Shape 140"/>
          <p:cNvPicPr preferRelativeResize="0"/>
          <p:nvPr/>
        </p:nvPicPr>
        <p:blipFill rotWithShape="1">
          <a:blip r:embed="rId3" cstate="print"/>
          <a:srcRect/>
          <a:stretch/>
        </p:blipFill>
        <p:spPr>
          <a:xfrm>
            <a:off x="7543800" y="225226"/>
            <a:ext cx="1066799" cy="993974"/>
          </a:xfrm>
          <a:prstGeom prst="rect">
            <a:avLst/>
          </a:prstGeom>
          <a:noFill/>
          <a:ln>
            <a:noFill/>
          </a:ln>
        </p:spPr>
      </p:pic>
      <p:sp>
        <p:nvSpPr>
          <p:cNvPr id="141" name="Shape 141"/>
          <p:cNvSpPr/>
          <p:nvPr/>
        </p:nvSpPr>
        <p:spPr>
          <a:xfrm>
            <a:off x="457200" y="4495800"/>
            <a:ext cx="4872299" cy="1385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dk1"/>
                </a:solidFill>
                <a:latin typeface="Calibri"/>
                <a:ea typeface="Calibri"/>
                <a:cs typeface="Calibri"/>
                <a:sym typeface="Calibri"/>
              </a:rPr>
              <a:t>Caption: (a) Presence and absence of </a:t>
            </a:r>
            <a:r>
              <a:rPr lang="en-US" sz="1400" b="0" i="1" u="none" strike="noStrike" cap="none" baseline="0">
                <a:solidFill>
                  <a:schemeClr val="dk1"/>
                </a:solidFill>
                <a:latin typeface="Calibri"/>
                <a:ea typeface="Calibri"/>
                <a:cs typeface="Calibri"/>
                <a:sym typeface="Calibri"/>
              </a:rPr>
              <a:t>Emiliania huxleyi </a:t>
            </a:r>
            <a:r>
              <a:rPr lang="en-US" sz="1400" b="0" i="0" u="none" strike="noStrike" cap="none" baseline="0">
                <a:solidFill>
                  <a:schemeClr val="dk1"/>
                </a:solidFill>
                <a:latin typeface="Calibri"/>
                <a:ea typeface="Calibri"/>
                <a:cs typeface="Calibri"/>
                <a:sym typeface="Calibri"/>
              </a:rPr>
              <a:t>from 11 oceanographic surveys in the Southern Ocean from 1947 to</a:t>
            </a:r>
            <a:r>
              <a:rPr lang="en-US"/>
              <a:t> </a:t>
            </a:r>
            <a:r>
              <a:rPr lang="en-US" sz="1400" b="0" i="0" u="none" strike="noStrike" cap="none" baseline="0">
                <a:solidFill>
                  <a:schemeClr val="dk1"/>
                </a:solidFill>
                <a:latin typeface="Calibri"/>
                <a:ea typeface="Calibri"/>
                <a:cs typeface="Calibri"/>
                <a:sym typeface="Calibri"/>
              </a:rPr>
              <a:t>2009; (b) Percentage of surface area of classified </a:t>
            </a:r>
            <a:r>
              <a:rPr lang="en-US" sz="1400" b="0" i="1" u="none" strike="noStrike" cap="none" baseline="0">
                <a:solidFill>
                  <a:schemeClr val="dk1"/>
                </a:solidFill>
                <a:latin typeface="Calibri"/>
                <a:ea typeface="Calibri"/>
                <a:cs typeface="Calibri"/>
                <a:sym typeface="Calibri"/>
              </a:rPr>
              <a:t>E. huxleyi </a:t>
            </a:r>
            <a:r>
              <a:rPr lang="en-US" sz="1400" b="0" i="0" u="none" strike="noStrike" cap="none" baseline="0">
                <a:solidFill>
                  <a:schemeClr val="dk1"/>
                </a:solidFill>
                <a:latin typeface="Calibri"/>
                <a:ea typeface="Calibri"/>
                <a:cs typeface="Calibri"/>
                <a:sym typeface="Calibri"/>
              </a:rPr>
              <a:t>blooms in CZCS (1978–86) and SeaWiFS (1997–2007) in the region 30°-70°S /130°-170°E (</a:t>
            </a:r>
            <a:r>
              <a:rPr lang="en-US" sz="1400" b="0" i="0" u="none" strike="noStrike" cap="none" baseline="0">
                <a:solidFill>
                  <a:srgbClr val="0000FF"/>
                </a:solidFill>
                <a:latin typeface="Calibri"/>
                <a:ea typeface="Calibri"/>
                <a:cs typeface="Calibri"/>
                <a:sym typeface="Calibri"/>
              </a:rPr>
              <a:t>blue</a:t>
            </a:r>
            <a:r>
              <a:rPr lang="en-US" sz="1400" b="0" i="0" u="none" strike="noStrike" cap="none" baseline="0">
                <a:solidFill>
                  <a:schemeClr val="dk1"/>
                </a:solidFill>
                <a:latin typeface="Calibri"/>
                <a:ea typeface="Calibri"/>
                <a:cs typeface="Calibri"/>
                <a:sym typeface="Calibri"/>
              </a:rPr>
              <a:t>) and in situ observations of </a:t>
            </a:r>
            <a:r>
              <a:rPr lang="en-US" sz="1400" b="0" i="1" u="none" strike="noStrike" cap="none" baseline="0">
                <a:solidFill>
                  <a:schemeClr val="dk1"/>
                </a:solidFill>
                <a:latin typeface="Calibri"/>
                <a:ea typeface="Calibri"/>
                <a:cs typeface="Calibri"/>
                <a:sym typeface="Calibri"/>
              </a:rPr>
              <a:t>E. huxleyi </a:t>
            </a:r>
            <a:r>
              <a:rPr lang="en-US" sz="1400" b="0" i="0" u="none" strike="noStrike" cap="none" baseline="0">
                <a:solidFill>
                  <a:schemeClr val="dk1"/>
                </a:solidFill>
                <a:latin typeface="Calibri"/>
                <a:ea typeface="Calibri"/>
                <a:cs typeface="Calibri"/>
                <a:sym typeface="Calibri"/>
              </a:rPr>
              <a:t>abundance in the same region (</a:t>
            </a:r>
            <a:r>
              <a:rPr lang="en-US" sz="1400" b="0" i="0" u="none" strike="noStrike" cap="none" baseline="0">
                <a:solidFill>
                  <a:srgbClr val="FF0000"/>
                </a:solidFill>
                <a:latin typeface="Calibri"/>
                <a:ea typeface="Calibri"/>
                <a:cs typeface="Calibri"/>
                <a:sym typeface="Calibri"/>
              </a:rPr>
              <a:t>red</a:t>
            </a:r>
            <a:r>
              <a:rPr lang="en-US" sz="1400" b="0" i="0" u="none" strike="noStrike" cap="none" baseline="0">
                <a:solidFill>
                  <a:schemeClr val="dk1"/>
                </a:solidFill>
                <a:latin typeface="Calibri"/>
                <a:ea typeface="Calibri"/>
                <a:cs typeface="Calibri"/>
                <a:sym typeface="Calibri"/>
              </a:rPr>
              <a:t>).</a:t>
            </a:r>
          </a:p>
        </p:txBody>
      </p:sp>
      <p:sp>
        <p:nvSpPr>
          <p:cNvPr id="142" name="Shape 142"/>
          <p:cNvSpPr txBox="1"/>
          <p:nvPr/>
        </p:nvSpPr>
        <p:spPr>
          <a:xfrm>
            <a:off x="457200" y="5943600"/>
            <a:ext cx="3886200" cy="738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50" b="0" i="0" u="none" strike="noStrike" cap="none" baseline="0">
                <a:solidFill>
                  <a:schemeClr val="dk1"/>
                </a:solidFill>
                <a:latin typeface="Calibri"/>
                <a:ea typeface="Calibri"/>
                <a:cs typeface="Calibri"/>
                <a:sym typeface="Calibri"/>
              </a:rPr>
              <a:t>Winter, A., J. Henderiks, L. Beaufort, R. E. M. Rickaby, and C. W. Brown (2014) Poleward expansion of the coccolithophore </a:t>
            </a:r>
            <a:r>
              <a:rPr lang="en-US" sz="1050" b="0" i="1" u="none" strike="noStrike" cap="none" baseline="0">
                <a:solidFill>
                  <a:schemeClr val="dk1"/>
                </a:solidFill>
                <a:latin typeface="Calibri"/>
                <a:ea typeface="Calibri"/>
                <a:cs typeface="Calibri"/>
                <a:sym typeface="Calibri"/>
              </a:rPr>
              <a:t>Emiliania huxleyi</a:t>
            </a:r>
            <a:r>
              <a:rPr lang="en-US" sz="1050" b="0" i="0" u="none" strike="noStrike" cap="none" baseline="0">
                <a:solidFill>
                  <a:schemeClr val="dk1"/>
                </a:solidFill>
                <a:latin typeface="Calibri"/>
                <a:ea typeface="Calibri"/>
                <a:cs typeface="Calibri"/>
                <a:sym typeface="Calibri"/>
              </a:rPr>
              <a:t>.  </a:t>
            </a:r>
            <a:r>
              <a:rPr lang="en-US" sz="1050" b="0" i="1" u="none" strike="noStrike" cap="none" baseline="0">
                <a:solidFill>
                  <a:schemeClr val="dk1"/>
                </a:solidFill>
                <a:latin typeface="Calibri"/>
                <a:ea typeface="Calibri"/>
                <a:cs typeface="Calibri"/>
                <a:sym typeface="Calibri"/>
              </a:rPr>
              <a:t>Journal of Plankton Research 36(2): </a:t>
            </a:r>
            <a:r>
              <a:rPr lang="en-US" sz="1050" b="0" i="0" u="none" strike="noStrike" cap="none" baseline="0">
                <a:solidFill>
                  <a:schemeClr val="dk1"/>
                </a:solidFill>
                <a:latin typeface="Calibri"/>
                <a:ea typeface="Calibri"/>
                <a:cs typeface="Calibri"/>
                <a:sym typeface="Calibri"/>
              </a:rPr>
              <a:t>316-325, doi: 10.1093/plankt/fbt110.</a:t>
            </a:r>
          </a:p>
        </p:txBody>
      </p:sp>
      <p:sp>
        <p:nvSpPr>
          <p:cNvPr id="143" name="Shape 143"/>
          <p:cNvSpPr txBox="1"/>
          <p:nvPr/>
        </p:nvSpPr>
        <p:spPr>
          <a:xfrm>
            <a:off x="4886383" y="1432641"/>
            <a:ext cx="36580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a)</a:t>
            </a:r>
          </a:p>
        </p:txBody>
      </p:sp>
      <p:sp>
        <p:nvSpPr>
          <p:cNvPr id="144" name="Shape 144"/>
          <p:cNvSpPr txBox="1"/>
          <p:nvPr/>
        </p:nvSpPr>
        <p:spPr>
          <a:xfrm>
            <a:off x="4880773" y="3516867"/>
            <a:ext cx="37702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b)</a:t>
            </a:r>
          </a:p>
        </p:txBody>
      </p:sp>
      <p:pic>
        <p:nvPicPr>
          <p:cNvPr id="145" name="Shape 145"/>
          <p:cNvPicPr preferRelativeResize="0"/>
          <p:nvPr/>
        </p:nvPicPr>
        <p:blipFill rotWithShape="1">
          <a:blip r:embed="rId4" cstate="print"/>
          <a:srcRect l="15094" t="20005" r="16979" b="39992"/>
          <a:stretch/>
        </p:blipFill>
        <p:spPr>
          <a:xfrm>
            <a:off x="5273039" y="3810000"/>
            <a:ext cx="3505200" cy="2921000"/>
          </a:xfrm>
          <a:prstGeom prst="rect">
            <a:avLst/>
          </a:prstGeom>
          <a:noFill/>
          <a:ln>
            <a:noFill/>
          </a:ln>
        </p:spPr>
      </p:pic>
      <p:pic>
        <p:nvPicPr>
          <p:cNvPr id="146" name="Shape 146"/>
          <p:cNvPicPr preferRelativeResize="0"/>
          <p:nvPr/>
        </p:nvPicPr>
        <p:blipFill rotWithShape="1">
          <a:blip r:embed="rId5" cstate="print"/>
          <a:srcRect/>
          <a:stretch/>
        </p:blipFill>
        <p:spPr>
          <a:xfrm>
            <a:off x="4343400" y="5867400"/>
            <a:ext cx="685799" cy="858872"/>
          </a:xfrm>
          <a:prstGeom prst="rect">
            <a:avLst/>
          </a:prstGeom>
          <a:noFill/>
          <a:ln>
            <a:noFill/>
          </a:ln>
        </p:spPr>
      </p:pic>
      <p:pic>
        <p:nvPicPr>
          <p:cNvPr id="147" name="Shape 147"/>
          <p:cNvPicPr preferRelativeResize="0"/>
          <p:nvPr/>
        </p:nvPicPr>
        <p:blipFill>
          <a:blip r:embed="rId6" cstate="print"/>
          <a:stretch>
            <a:fillRect/>
          </a:stretch>
        </p:blipFill>
        <p:spPr>
          <a:xfrm>
            <a:off x="5282975" y="1180700"/>
            <a:ext cx="3683632" cy="26292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89AF97E1-761F-4101-B78A-E5D3B9F44AF8}" type="slidenum">
              <a:rPr lang="en-US" smtClean="0"/>
              <a:pPr/>
              <a:t>8</a:t>
            </a:fld>
            <a:endParaRPr lang="en-US"/>
          </a:p>
        </p:txBody>
      </p:sp>
      <p:sp>
        <p:nvSpPr>
          <p:cNvPr id="4" name="Title 3"/>
          <p:cNvSpPr>
            <a:spLocks noGrp="1"/>
          </p:cNvSpPr>
          <p:nvPr>
            <p:ph type="title"/>
          </p:nvPr>
        </p:nvSpPr>
        <p:spPr>
          <a:xfrm>
            <a:off x="0" y="0"/>
            <a:ext cx="8991600" cy="1143000"/>
          </a:xfrm>
        </p:spPr>
        <p:txBody>
          <a:bodyPr rtlCol="0">
            <a:normAutofit fontScale="90000"/>
          </a:bodyPr>
          <a:lstStyle/>
          <a:p>
            <a:pPr eaLnBrk="1" fontAlgn="auto" hangingPunct="1">
              <a:spcAft>
                <a:spcPts val="0"/>
              </a:spcAft>
              <a:defRPr/>
            </a:pPr>
            <a:r>
              <a:rPr lang="en-US" sz="2200" b="1" dirty="0" smtClean="0">
                <a:solidFill>
                  <a:srgbClr val="3333CC"/>
                </a:solidFill>
                <a:latin typeface="Arial" pitchFamily="34" charset="0"/>
                <a:ea typeface="+mj-ea"/>
                <a:cs typeface="Arial" pitchFamily="34" charset="0"/>
              </a:rPr>
              <a:t/>
            </a:r>
            <a:br>
              <a:rPr lang="en-US" sz="2200" b="1" dirty="0" smtClean="0">
                <a:solidFill>
                  <a:srgbClr val="3333CC"/>
                </a:solidFill>
                <a:latin typeface="Arial" pitchFamily="34" charset="0"/>
                <a:ea typeface="+mj-ea"/>
                <a:cs typeface="Arial" pitchFamily="34" charset="0"/>
              </a:rPr>
            </a:br>
            <a:r>
              <a:rPr lang="en-US" sz="2200" b="1" dirty="0" smtClean="0">
                <a:solidFill>
                  <a:srgbClr val="3333CC"/>
                </a:solidFill>
                <a:latin typeface="Arial" pitchFamily="34" charset="0"/>
                <a:ea typeface="+mj-ea"/>
                <a:cs typeface="Arial" pitchFamily="34" charset="0"/>
              </a:rPr>
              <a:t>Near-Real-Time Proxy Support for GOES-R ABI</a:t>
            </a:r>
            <a:r>
              <a:rPr lang="en-US" sz="4000" b="1" dirty="0" smtClean="0">
                <a:ea typeface="+mj-ea"/>
                <a:cs typeface="+mj-cs"/>
              </a:rPr>
              <a:t/>
            </a:r>
            <a:br>
              <a:rPr lang="en-US" sz="4000" b="1" dirty="0" smtClean="0">
                <a:ea typeface="+mj-ea"/>
                <a:cs typeface="+mj-cs"/>
              </a:rPr>
            </a:br>
            <a:endParaRPr lang="en-US" sz="4000" dirty="0" smtClean="0">
              <a:ea typeface="+mj-ea"/>
              <a:cs typeface="+mj-cs"/>
            </a:endParaRPr>
          </a:p>
        </p:txBody>
      </p:sp>
      <p:sp>
        <p:nvSpPr>
          <p:cNvPr id="92162" name="TextBox 4"/>
          <p:cNvSpPr txBox="1">
            <a:spLocks noChangeArrowheads="1"/>
          </p:cNvSpPr>
          <p:nvPr/>
        </p:nvSpPr>
        <p:spPr bwMode="auto">
          <a:xfrm>
            <a:off x="76200" y="838200"/>
            <a:ext cx="4267200" cy="2554288"/>
          </a:xfrm>
          <a:prstGeom prst="rect">
            <a:avLst/>
          </a:prstGeom>
          <a:solidFill>
            <a:srgbClr val="FFFFCC"/>
          </a:solidFill>
          <a:ln w="9525">
            <a:noFill/>
            <a:miter lim="800000"/>
            <a:headEnd/>
            <a:tailEnd/>
          </a:ln>
        </p:spPr>
        <p:txBody>
          <a:bodyPr>
            <a:spAutoFit/>
          </a:bodyPr>
          <a:lstStyle/>
          <a:p>
            <a:pPr defTabSz="914400">
              <a:defRPr/>
            </a:pPr>
            <a:r>
              <a:rPr lang="en-US" sz="1600" b="1" dirty="0">
                <a:solidFill>
                  <a:prstClr val="black"/>
                </a:solidFill>
                <a:latin typeface="Calibri"/>
                <a:ea typeface="ＭＳ Ｐゴシック" charset="0"/>
                <a:cs typeface="ＭＳ Ｐゴシック" charset="0"/>
              </a:rPr>
              <a:t>Provided cloud forecasting support for airborne SNPP/METOP-B cal/</a:t>
            </a:r>
            <a:r>
              <a:rPr lang="en-US" sz="1600" b="1" dirty="0" err="1">
                <a:solidFill>
                  <a:prstClr val="black"/>
                </a:solidFill>
                <a:latin typeface="Calibri"/>
                <a:ea typeface="ＭＳ Ｐゴシック" charset="0"/>
                <a:cs typeface="ＭＳ Ｐゴシック" charset="0"/>
              </a:rPr>
              <a:t>val</a:t>
            </a:r>
            <a:r>
              <a:rPr lang="en-US" sz="1600" b="1" dirty="0">
                <a:solidFill>
                  <a:prstClr val="black"/>
                </a:solidFill>
                <a:latin typeface="Calibri"/>
                <a:ea typeface="ＭＳ Ｐゴシック" charset="0"/>
                <a:cs typeface="ＭＳ Ｐゴシック" charset="0"/>
              </a:rPr>
              <a:t> field mission (May 10-31, 2013). </a:t>
            </a:r>
          </a:p>
          <a:p>
            <a:pPr defTabSz="914400">
              <a:defRPr/>
            </a:pPr>
            <a:endParaRPr lang="en-US" sz="1600" b="1" dirty="0">
              <a:solidFill>
                <a:prstClr val="black"/>
              </a:solidFill>
              <a:latin typeface="Calibri"/>
              <a:ea typeface="ＭＳ Ｐゴシック" charset="0"/>
              <a:cs typeface="ＭＳ Ｐゴシック" charset="0"/>
            </a:endParaRPr>
          </a:p>
          <a:p>
            <a:pPr defTabSz="914400">
              <a:defRPr/>
            </a:pPr>
            <a:r>
              <a:rPr lang="en-US" sz="1600" b="1" dirty="0">
                <a:solidFill>
                  <a:prstClr val="black"/>
                </a:solidFill>
                <a:latin typeface="Calibri"/>
                <a:ea typeface="ＭＳ Ｐゴシック" charset="0"/>
                <a:cs typeface="ＭＳ Ｐゴシック" charset="0"/>
              </a:rPr>
              <a:t>The primary objective of the SNPP/METOP-B cal/</a:t>
            </a:r>
            <a:r>
              <a:rPr lang="en-US" sz="1600" b="1" dirty="0" err="1">
                <a:solidFill>
                  <a:prstClr val="black"/>
                </a:solidFill>
                <a:latin typeface="Calibri"/>
                <a:ea typeface="ＭＳ Ｐゴシック" charset="0"/>
                <a:cs typeface="ＭＳ Ｐゴシック" charset="0"/>
              </a:rPr>
              <a:t>val</a:t>
            </a:r>
            <a:r>
              <a:rPr lang="en-US" sz="1600" b="1" dirty="0">
                <a:solidFill>
                  <a:prstClr val="black"/>
                </a:solidFill>
                <a:latin typeface="Calibri"/>
                <a:ea typeface="ＭＳ Ｐゴシック" charset="0"/>
                <a:cs typeface="ＭＳ Ｐゴシック" charset="0"/>
              </a:rPr>
              <a:t> mission was to collect cloud free radiance measurements from remote sensing instruments onboard the NASA ER2 during SNPP and METOP-B satellite overpasses in the vicinity of the Gulf of California.  </a:t>
            </a:r>
          </a:p>
        </p:txBody>
      </p:sp>
      <p:sp>
        <p:nvSpPr>
          <p:cNvPr id="92163" name="Line 7"/>
          <p:cNvSpPr>
            <a:spLocks noChangeShapeType="1"/>
          </p:cNvSpPr>
          <p:nvPr/>
        </p:nvSpPr>
        <p:spPr bwMode="auto">
          <a:xfrm>
            <a:off x="457200" y="762000"/>
            <a:ext cx="8229600" cy="0"/>
          </a:xfrm>
          <a:prstGeom prst="line">
            <a:avLst/>
          </a:prstGeom>
          <a:noFill/>
          <a:ln w="38100">
            <a:solidFill>
              <a:srgbClr val="3333CC"/>
            </a:solidFill>
            <a:round/>
            <a:headEnd/>
            <a:tailEnd/>
          </a:ln>
        </p:spPr>
        <p:txBody>
          <a:bodyPr/>
          <a:lstStyle/>
          <a:p>
            <a:pPr defTabSz="914400">
              <a:defRPr/>
            </a:pPr>
            <a:endParaRPr lang="en-US">
              <a:solidFill>
                <a:prstClr val="black"/>
              </a:solidFill>
              <a:latin typeface="Calibri"/>
              <a:ea typeface="ＭＳ Ｐゴシック" charset="0"/>
              <a:cs typeface="ＭＳ Ｐゴシック" charset="0"/>
            </a:endParaRPr>
          </a:p>
        </p:txBody>
      </p:sp>
      <p:sp>
        <p:nvSpPr>
          <p:cNvPr id="22" name="TextBox 21"/>
          <p:cNvSpPr txBox="1"/>
          <p:nvPr/>
        </p:nvSpPr>
        <p:spPr>
          <a:xfrm>
            <a:off x="4495800" y="4114800"/>
            <a:ext cx="4572000" cy="1970088"/>
          </a:xfrm>
          <a:prstGeom prst="rect">
            <a:avLst/>
          </a:prstGeom>
          <a:solidFill>
            <a:srgbClr val="FFFFCC"/>
          </a:solidFill>
        </p:spPr>
        <p:txBody>
          <a:bodyPr>
            <a:spAutoFit/>
          </a:bodyPr>
          <a:lstStyle/>
          <a:p>
            <a:pPr defTabSz="914400">
              <a:spcAft>
                <a:spcPts val="1200"/>
              </a:spcAft>
              <a:defRPr/>
            </a:pPr>
            <a:r>
              <a:rPr lang="en-US" sz="1600" b="1" dirty="0">
                <a:solidFill>
                  <a:prstClr val="black"/>
                </a:solidFill>
                <a:latin typeface="Calibri"/>
                <a:ea typeface="ＭＳ Ｐゴシック" charset="0"/>
                <a:cs typeface="ＭＳ Ｐゴシック" charset="0"/>
              </a:rPr>
              <a:t>8km WRF-CHEM 44hr cloud optical thickness (COT) predicts clear air off Baja Coast on May 10, 2013. Airborne MASTER imagery (NASA/JPL) verifies COT forecast .</a:t>
            </a:r>
          </a:p>
          <a:p>
            <a:pPr defTabSz="914400">
              <a:spcAft>
                <a:spcPts val="1200"/>
              </a:spcAft>
              <a:defRPr/>
            </a:pPr>
            <a:r>
              <a:rPr lang="en-US" sz="1600" b="1" dirty="0">
                <a:solidFill>
                  <a:prstClr val="black"/>
                </a:solidFill>
                <a:latin typeface="Calibri"/>
                <a:ea typeface="ＭＳ Ｐゴシック" charset="0"/>
                <a:cs typeface="ＭＳ Ｐゴシック" charset="0"/>
              </a:rPr>
              <a:t>Also provided aerosol forecasting support </a:t>
            </a:r>
            <a:r>
              <a:rPr lang="en-US" sz="1600" b="1">
                <a:solidFill>
                  <a:prstClr val="black"/>
                </a:solidFill>
                <a:latin typeface="Calibri"/>
                <a:ea typeface="ＭＳ Ｐゴシック" charset="0"/>
                <a:cs typeface="ＭＳ Ｐゴシック" charset="0"/>
              </a:rPr>
              <a:t>for NOAA airborne </a:t>
            </a:r>
            <a:r>
              <a:rPr lang="en-US" sz="1600" b="1" dirty="0">
                <a:solidFill>
                  <a:prstClr val="black"/>
                </a:solidFill>
                <a:latin typeface="Calibri"/>
                <a:ea typeface="ＭＳ Ｐゴシック" charset="0"/>
                <a:cs typeface="ＭＳ Ｐゴシック" charset="0"/>
              </a:rPr>
              <a:t>Southeast Nexus (SENEX) air </a:t>
            </a:r>
            <a:r>
              <a:rPr lang="en-US" sz="1600" b="1">
                <a:solidFill>
                  <a:prstClr val="black"/>
                </a:solidFill>
                <a:latin typeface="Calibri"/>
                <a:ea typeface="ＭＳ Ｐゴシック" charset="0"/>
                <a:cs typeface="ＭＳ Ｐゴシック" charset="0"/>
              </a:rPr>
              <a:t>quality/ climate </a:t>
            </a:r>
            <a:r>
              <a:rPr lang="en-US" sz="1600" b="1" dirty="0">
                <a:solidFill>
                  <a:prstClr val="black"/>
                </a:solidFill>
                <a:latin typeface="Calibri"/>
                <a:ea typeface="ＭＳ Ｐゴシック" charset="0"/>
                <a:cs typeface="ＭＳ Ｐゴシック" charset="0"/>
              </a:rPr>
              <a:t>field mission in SE US (June 5-July 7, 2013)</a:t>
            </a:r>
          </a:p>
        </p:txBody>
      </p:sp>
      <p:sp>
        <p:nvSpPr>
          <p:cNvPr id="92165" name="TextBox 8"/>
          <p:cNvSpPr txBox="1">
            <a:spLocks noChangeArrowheads="1"/>
          </p:cNvSpPr>
          <p:nvPr/>
        </p:nvSpPr>
        <p:spPr bwMode="auto">
          <a:xfrm>
            <a:off x="4724400" y="1779588"/>
            <a:ext cx="230188" cy="306387"/>
          </a:xfrm>
          <a:prstGeom prst="rect">
            <a:avLst/>
          </a:prstGeom>
          <a:noFill/>
          <a:ln w="9525">
            <a:noFill/>
            <a:miter lim="800000"/>
            <a:headEnd/>
            <a:tailEnd/>
          </a:ln>
        </p:spPr>
        <p:txBody>
          <a:bodyPr wrap="none">
            <a:spAutoFit/>
          </a:bodyPr>
          <a:lstStyle/>
          <a:p>
            <a:pPr defTabSz="914400">
              <a:defRPr/>
            </a:pPr>
            <a:endParaRPr lang="en-US" sz="1400">
              <a:solidFill>
                <a:prstClr val="white"/>
              </a:solidFill>
              <a:latin typeface="Calibri"/>
              <a:ea typeface="ＭＳ Ｐゴシック" charset="0"/>
              <a:cs typeface="ＭＳ Ｐゴシック" charset="0"/>
            </a:endParaRPr>
          </a:p>
        </p:txBody>
      </p:sp>
      <p:sp>
        <p:nvSpPr>
          <p:cNvPr id="92169" name="TextBox 20"/>
          <p:cNvSpPr txBox="1">
            <a:spLocks noChangeArrowheads="1"/>
          </p:cNvSpPr>
          <p:nvPr/>
        </p:nvSpPr>
        <p:spPr bwMode="auto">
          <a:xfrm>
            <a:off x="0" y="6477000"/>
            <a:ext cx="4500563" cy="369888"/>
          </a:xfrm>
          <a:prstGeom prst="rect">
            <a:avLst/>
          </a:prstGeom>
          <a:solidFill>
            <a:srgbClr val="FFFFCC"/>
          </a:solidFill>
          <a:ln w="9525">
            <a:noFill/>
            <a:miter lim="800000"/>
            <a:headEnd/>
            <a:tailEnd/>
          </a:ln>
        </p:spPr>
        <p:txBody>
          <a:bodyPr>
            <a:spAutoFit/>
          </a:bodyPr>
          <a:lstStyle/>
          <a:p>
            <a:pPr defTabSz="914400">
              <a:defRPr/>
            </a:pPr>
            <a:r>
              <a:rPr lang="en-US" dirty="0">
                <a:solidFill>
                  <a:prstClr val="black"/>
                </a:solidFill>
                <a:latin typeface="Calibri"/>
                <a:ea typeface="ＭＳ Ｐゴシック" charset="0"/>
                <a:cs typeface="ＭＳ Ｐゴシック" charset="0"/>
              </a:rPr>
              <a:t>ER2 SNPP cal/</a:t>
            </a:r>
            <a:r>
              <a:rPr lang="en-US" dirty="0" err="1">
                <a:solidFill>
                  <a:prstClr val="black"/>
                </a:solidFill>
                <a:latin typeface="Calibri"/>
                <a:ea typeface="ＭＳ Ｐゴシック" charset="0"/>
                <a:cs typeface="ＭＳ Ｐゴシック" charset="0"/>
              </a:rPr>
              <a:t>val</a:t>
            </a:r>
            <a:r>
              <a:rPr lang="en-US" dirty="0">
                <a:solidFill>
                  <a:prstClr val="black"/>
                </a:solidFill>
                <a:latin typeface="Calibri"/>
                <a:ea typeface="ＭＳ Ｐゴシック" charset="0"/>
                <a:cs typeface="ＭＳ Ｐゴシック" charset="0"/>
              </a:rPr>
              <a:t> Flight plan May 10, 2013</a:t>
            </a:r>
          </a:p>
        </p:txBody>
      </p:sp>
      <p:graphicFrame>
        <p:nvGraphicFramePr>
          <p:cNvPr id="101384" name="Object 4"/>
          <p:cNvGraphicFramePr>
            <a:graphicFrameLocks noChangeAspect="1"/>
          </p:cNvGraphicFramePr>
          <p:nvPr/>
        </p:nvGraphicFramePr>
        <p:xfrm>
          <a:off x="228600" y="3471863"/>
          <a:ext cx="3654425" cy="3005137"/>
        </p:xfrm>
        <a:graphic>
          <a:graphicData uri="http://schemas.openxmlformats.org/presentationml/2006/ole">
            <mc:AlternateContent xmlns:mc="http://schemas.openxmlformats.org/markup-compatibility/2006">
              <mc:Choice xmlns:v="urn:schemas-microsoft-com:vml" Requires="v">
                <p:oleObj spid="_x0000_s141315" name="Acrobat Document" r:id="rId4" imgW="9067710" imgH="7457959" progId="AcroExch.Document.7">
                  <p:embed/>
                </p:oleObj>
              </mc:Choice>
              <mc:Fallback>
                <p:oleObj name="Acrobat Document" r:id="rId4" imgW="9067710" imgH="7457959"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471863"/>
                        <a:ext cx="3654425" cy="300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138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8446" r="8784"/>
          <a:stretch>
            <a:fillRect/>
          </a:stretch>
        </p:blipFill>
        <p:spPr bwMode="auto">
          <a:xfrm>
            <a:off x="4751388" y="838200"/>
            <a:ext cx="4238625"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Box 13"/>
          <p:cNvSpPr txBox="1"/>
          <p:nvPr/>
        </p:nvSpPr>
        <p:spPr>
          <a:xfrm>
            <a:off x="5527675" y="6488113"/>
            <a:ext cx="2320925" cy="369887"/>
          </a:xfrm>
          <a:prstGeom prst="rect">
            <a:avLst/>
          </a:prstGeom>
          <a:noFill/>
        </p:spPr>
        <p:txBody>
          <a:bodyPr wrap="none">
            <a:spAutoFit/>
          </a:bodyPr>
          <a:lstStyle/>
          <a:p>
            <a:pPr defTabSz="914400">
              <a:defRPr/>
            </a:pPr>
            <a:r>
              <a:rPr lang="en-US" dirty="0">
                <a:solidFill>
                  <a:prstClr val="black"/>
                </a:solidFill>
                <a:latin typeface="Calibri"/>
                <a:ea typeface="ＭＳ Ｐゴシック" charset="0"/>
                <a:cs typeface="ＭＳ Ｐゴシック" charset="0"/>
              </a:rPr>
              <a:t>Brad Pierce STAR/ASPB</a:t>
            </a:r>
          </a:p>
        </p:txBody>
      </p:sp>
    </p:spTree>
    <p:extLst>
      <p:ext uri="{BB962C8B-B14F-4D97-AF65-F5344CB8AC3E}">
        <p14:creationId xmlns:p14="http://schemas.microsoft.com/office/powerpoint/2010/main" val="12722280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1806</TotalTime>
  <Words>817</Words>
  <Application>Microsoft Office PowerPoint</Application>
  <PresentationFormat>On-screen Show (4:3)</PresentationFormat>
  <Paragraphs>113</Paragraphs>
  <Slides>8</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8</vt:i4>
      </vt:variant>
    </vt:vector>
  </HeadingPairs>
  <TitlesOfParts>
    <vt:vector size="20" baseType="lpstr">
      <vt:lpstr>MS PGothic</vt:lpstr>
      <vt:lpstr>MS PGothic</vt:lpstr>
      <vt:lpstr>Arial</vt:lpstr>
      <vt:lpstr>Calibri</vt:lpstr>
      <vt:lpstr>Lucida Sans Unicode</vt:lpstr>
      <vt:lpstr>Times New Roman</vt:lpstr>
      <vt:lpstr>Verdana</vt:lpstr>
      <vt:lpstr>Wingdings 2</vt:lpstr>
      <vt:lpstr>Wingdings 3</vt:lpstr>
      <vt:lpstr>Concourse</vt:lpstr>
      <vt:lpstr>Bitmap Image</vt:lpstr>
      <vt:lpstr>Acrobat Document</vt:lpstr>
      <vt:lpstr>The NESDIS Cooperative Research Program</vt:lpstr>
      <vt:lpstr>Cooperative Resarch Program</vt:lpstr>
      <vt:lpstr>What we do</vt:lpstr>
      <vt:lpstr>NESDIS Cooperative Institute and science center Research Themes</vt:lpstr>
      <vt:lpstr>Center for Remote Sensing  Science and Technology  (NOAA-CREST)</vt:lpstr>
      <vt:lpstr>Suomi-NPP VIIRS day-night visible/reflective imagery</vt:lpstr>
      <vt:lpstr>Poleward Expansion of the Coccolithophore Emiliania huxleyi</vt:lpstr>
      <vt:lpstr> Near-Real-Time Proxy Support for GOES-R ABI </vt:lpstr>
    </vt:vector>
  </TitlesOfParts>
  <Company>NOAA / NESDIS / STAR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Collaborations between NOAA and Cooperative Institutes</dc:title>
  <dc:creator>iguch</dc:creator>
  <cp:lastModifiedBy>Admin</cp:lastModifiedBy>
  <cp:revision>70</cp:revision>
  <dcterms:created xsi:type="dcterms:W3CDTF">2012-09-05T17:49:18Z</dcterms:created>
  <dcterms:modified xsi:type="dcterms:W3CDTF">2014-09-09T13:01:52Z</dcterms:modified>
</cp:coreProperties>
</file>